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handoutMasterIdLst>
    <p:handoutMasterId r:id="rId76"/>
  </p:handoutMasterIdLst>
  <p:sldIdLst>
    <p:sldId id="260" r:id="rId2"/>
    <p:sldId id="377" r:id="rId3"/>
    <p:sldId id="374" r:id="rId4"/>
    <p:sldId id="376" r:id="rId5"/>
    <p:sldId id="375" r:id="rId6"/>
    <p:sldId id="359" r:id="rId7"/>
    <p:sldId id="307" r:id="rId8"/>
    <p:sldId id="311" r:id="rId9"/>
    <p:sldId id="352" r:id="rId10"/>
    <p:sldId id="354" r:id="rId11"/>
    <p:sldId id="372" r:id="rId12"/>
    <p:sldId id="360" r:id="rId13"/>
    <p:sldId id="361" r:id="rId14"/>
    <p:sldId id="335" r:id="rId15"/>
    <p:sldId id="336" r:id="rId16"/>
    <p:sldId id="337" r:id="rId17"/>
    <p:sldId id="353" r:id="rId18"/>
    <p:sldId id="272" r:id="rId19"/>
    <p:sldId id="273" r:id="rId20"/>
    <p:sldId id="304" r:id="rId21"/>
    <p:sldId id="326" r:id="rId22"/>
    <p:sldId id="390" r:id="rId23"/>
    <p:sldId id="373" r:id="rId24"/>
    <p:sldId id="305" r:id="rId25"/>
    <p:sldId id="317" r:id="rId26"/>
    <p:sldId id="316" r:id="rId27"/>
    <p:sldId id="329" r:id="rId28"/>
    <p:sldId id="327" r:id="rId29"/>
    <p:sldId id="328" r:id="rId30"/>
    <p:sldId id="330" r:id="rId31"/>
    <p:sldId id="331" r:id="rId32"/>
    <p:sldId id="332" r:id="rId33"/>
    <p:sldId id="333" r:id="rId34"/>
    <p:sldId id="391" r:id="rId35"/>
    <p:sldId id="358" r:id="rId36"/>
    <p:sldId id="277" r:id="rId37"/>
    <p:sldId id="282" r:id="rId38"/>
    <p:sldId id="283" r:id="rId39"/>
    <p:sldId id="284" r:id="rId40"/>
    <p:sldId id="380" r:id="rId41"/>
    <p:sldId id="378" r:id="rId42"/>
    <p:sldId id="379" r:id="rId43"/>
    <p:sldId id="392" r:id="rId44"/>
    <p:sldId id="315" r:id="rId45"/>
    <p:sldId id="334" r:id="rId46"/>
    <p:sldId id="389" r:id="rId47"/>
    <p:sldId id="388" r:id="rId48"/>
    <p:sldId id="383" r:id="rId49"/>
    <p:sldId id="275" r:id="rId50"/>
    <p:sldId id="266" r:id="rId51"/>
    <p:sldId id="267" r:id="rId52"/>
    <p:sldId id="268" r:id="rId53"/>
    <p:sldId id="269" r:id="rId54"/>
    <p:sldId id="270" r:id="rId55"/>
    <p:sldId id="301" r:id="rId56"/>
    <p:sldId id="357" r:id="rId57"/>
    <p:sldId id="324" r:id="rId58"/>
    <p:sldId id="325" r:id="rId59"/>
    <p:sldId id="306" r:id="rId60"/>
    <p:sldId id="286" r:id="rId61"/>
    <p:sldId id="287" r:id="rId62"/>
    <p:sldId id="289" r:id="rId63"/>
    <p:sldId id="290" r:id="rId64"/>
    <p:sldId id="291" r:id="rId65"/>
    <p:sldId id="292" r:id="rId66"/>
    <p:sldId id="296" r:id="rId67"/>
    <p:sldId id="297" r:id="rId68"/>
    <p:sldId id="294" r:id="rId69"/>
    <p:sldId id="295" r:id="rId70"/>
    <p:sldId id="298" r:id="rId71"/>
    <p:sldId id="299" r:id="rId72"/>
    <p:sldId id="322" r:id="rId73"/>
    <p:sldId id="339" r:id="rId74"/>
  </p:sldIdLst>
  <p:sldSz cx="9906000" cy="6858000" type="A4"/>
  <p:notesSz cx="9945688" cy="68151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  <a:srgbClr val="B3EAFF"/>
    <a:srgbClr val="6CF4D2"/>
    <a:srgbClr val="FF6600"/>
    <a:srgbClr val="0000FF"/>
    <a:srgbClr val="90A901"/>
    <a:srgbClr val="FF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76" y="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49D9CD-8045-4F69-A929-B37BC93CD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027C3-20C7-4FEC-B84A-F9FE9E133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741" y="4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E24847-B2F3-49F4-8B6F-C5DB847A61CF}" type="datetimeFigureOut">
              <a:rPr lang="th-TH"/>
              <a:pPr>
                <a:defRPr/>
              </a:pPr>
              <a:t>22/07/63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C232B-1748-49F4-9A40-5A7904261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72988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279F6-5531-4B40-A8D7-F375CAE0EF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741" y="6472988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B03287-57D4-42F0-B552-3BBECEE65BD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C72939-1755-4244-A0E1-C885F234A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0AF1C-33B8-4E0F-849C-451BC38291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2741" y="4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AADE0-83ED-4B22-8E33-E72FD2153C46}" type="datetimeFigureOut">
              <a:rPr lang="th-TH"/>
              <a:pPr>
                <a:defRPr/>
              </a:pPr>
              <a:t>22/07/63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91B96C-B3B4-4EA0-907E-A8BDD8DE4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13113" y="852488"/>
            <a:ext cx="331946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5A3E49-D121-4055-A38B-C7EC82347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5472" y="3279556"/>
            <a:ext cx="7954749" cy="2683693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BAC7-9A40-40B1-A4FE-C4B2E6F76E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6472988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726B-F53C-4D04-8E7B-B6994A78C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2741" y="6472988"/>
            <a:ext cx="4310699" cy="34215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8F69F-0234-4CF0-AFF5-69FC4F36AE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FCF16F6-1F5B-4616-AA14-CEC0BA886C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83AA3AA-405D-43F1-8871-A501893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C503E04-2FE7-4011-B495-93E136C62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782BFDBB-01E4-403C-9002-A9DBF3689D1B}" type="slidenum">
              <a:rPr lang="en-US" altLang="th-TH" sz="1200" smtClean="0">
                <a:cs typeface="Angsana New" panose="02020603050405020304" pitchFamily="18" charset="-34"/>
              </a:rPr>
              <a:pPr/>
              <a:t>6</a:t>
            </a:fld>
            <a:endParaRPr lang="th-TH" altLang="th-TH" sz="1200"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87A7-50DC-4421-89FB-C37A35D2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2ADC-9E04-4FCB-B111-B2730658D576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B0905-6FDB-43B8-860F-92EB1888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0913-855A-4270-B397-BA61076E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713B-802E-4E5B-ADC6-AD4BB62989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56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353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7767-8B31-4606-B79D-A50747E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D586-C5CC-4ADE-A5C0-F8A617AAB966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65ABC-7F41-4621-A99D-DB646B9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57B3-28D2-422C-B2D3-2E02451A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2DAF-142F-4B86-B61C-2FF7C15EB9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38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AC07-2BF5-497A-BB62-8A3CC9B5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4CF9-90E4-4B9D-B989-1C8FF58C3A77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C45C-C079-4956-8FED-2150BDC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3048-98B2-474E-904E-7C15716E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5E5-87B8-46E1-AA36-005737658E8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787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E3B3-3260-4C85-9A12-97C56883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C85C-44E4-4F9D-86F7-A06EE557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8D647-78EE-4EE9-A51F-1854703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B5A1-7586-4A80-A4B0-CC2571F85809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480F6-A346-414F-B47C-AB069386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3FA7-072D-4D74-887B-BFBB232D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6E0F-D59F-477C-99A7-79483EF7E4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263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2D83-66C3-4E2E-9F9A-7BB603FA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7D8BE-B090-4CDA-B6C5-1E8C617878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35B8-7B0D-454B-B0CE-1CF70CDF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5EEB84-C3A2-4990-B0B7-8985161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A3FE-1FE3-4879-8B7D-00B5CE44BDBA}" type="datetime1">
              <a:rPr lang="th-TH" smtClean="0"/>
              <a:t>22/07/63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FEE011-1250-479E-B0BB-A0D40FE1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C9941F-BE3B-4CA5-9CB8-1B0E885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62C4-BB3E-4279-A70A-D42F0D5846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55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9004-18EA-4E15-8EF9-F1B823AD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8C154FE-0B15-4B52-B421-DEF7ECAD694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C855-173F-4619-A7D0-AF105A14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CED7-E08A-42D5-9DD3-24A224025D6F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C6C01-4599-4295-8D08-2077FE85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D811-704C-492A-AAEF-A15D90CD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76D8-4466-495E-839D-2CFB05475F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22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9FA7-DBD2-40FF-96C9-099EDB9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1612-88B8-42D6-A21B-816CB2DA41DB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94BB6-DCD1-462A-962C-20195E0A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AF86-2CFE-4848-96CE-AD996397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D061-DE3A-4F33-93A7-3EC6F36350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245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67C49-5582-4DE8-BD9D-CE6E8B99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85DB-219D-4884-8E89-C54CB5B9B389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00F18-3397-44DF-B64C-119D6C1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BAA4-1752-492A-B4DF-028AE55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428A-6D3F-415F-BC77-C38B818483E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0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353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1E3BFF-022F-4641-922A-90DCA43E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43E8-1B7C-4B5F-8768-6AAE1991B21F}" type="datetime1">
              <a:rPr lang="th-TH" smtClean="0"/>
              <a:t>22/07/63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A98BE-E9E9-41F3-8FE9-E09C58A8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85A859-9EEF-471A-97A0-D734D45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1C58-20ED-46D4-B6C4-1FF27944F5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80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9BD5C7-58CE-46C0-B5B2-83A48E47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AAFD-2FC7-461F-8359-854EAE9CB262}" type="datetime1">
              <a:rPr lang="th-TH" smtClean="0"/>
              <a:t>22/07/63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EC9A3F-1264-46FD-A110-65714B5A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EB7427-2C7C-4E55-9380-ECD4F29E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545B-E26F-4705-9AAB-3724BF467E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90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353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732EB8-FA18-4CF3-9ED6-7C551666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53B-2BE1-4E2B-B727-2D0E3E41CAEC}" type="datetime1">
              <a:rPr lang="th-TH" smtClean="0"/>
              <a:t>22/07/63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60D03C-38C1-44DF-9209-7BE190F1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DDC67A-92F5-4E08-B39E-0B98028F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A9B1-EDCE-47C1-A88E-28B7C569CB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95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E596AF-D7F4-4E9B-99D6-97AE38A8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03E0-51BF-44BF-B78A-35A346ABC95D}" type="datetime1">
              <a:rPr lang="th-TH" smtClean="0"/>
              <a:t>22/07/63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C91CA4-98D5-4F0C-9C2F-C99005E6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3DC194-7DD6-4A81-94E9-5118920A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5A47-232D-47AB-8F6E-1144D361F2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54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31C214-148A-4100-933C-0976057D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A7EA-2061-4E09-BDAC-657E9BA3B2B6}" type="datetime1">
              <a:rPr lang="th-TH" smtClean="0"/>
              <a:t>22/07/63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2441A9-58B2-4187-863E-B2C7E79F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61D70-BA7E-4F12-98E2-0ECA6A37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B646-185F-4A39-A3C5-11E9436A70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8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39D21-1C87-423E-A3F1-841355FA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3CC6-5F7F-4F51-B923-3EFF68BFA223}" type="datetime1">
              <a:rPr lang="th-TH" smtClean="0"/>
              <a:t>22/07/63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A74E27-50F3-40F2-BA44-A8D1CA7A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4C5968-59F9-4458-97E6-BA9A7159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CD3C-A3A7-44E3-A843-4791B823FD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0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50286ECD-7A75-43A5-BF9B-EFB97C796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64C6-36D1-4B88-BE04-C13FAE4CD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4CDD6-7D55-4211-936B-B175B288FFF1}" type="datetime1">
              <a:rPr lang="th-TH" smtClean="0"/>
              <a:t>22/07/63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D156-246B-45A2-965F-499162CF3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7218-C1EE-4F30-B540-15B9DF4F9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7DCD98-1617-496E-8D74-B2FC505F35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1030" name="Picture 20" descr="à¸à¸¥à¸à¸²à¸£à¸à¹à¸à¸«à¸²à¸£à¸¹à¸à¸ à¸²à¸à¸ªà¸³à¸«à¸£à¸±à¸ bg green">
            <a:extLst>
              <a:ext uri="{FF2B5EF4-FFF2-40B4-BE49-F238E27FC236}">
                <a16:creationId xmlns:a16="http://schemas.microsoft.com/office/drawing/2014/main" id="{B5567262-9F1F-4EF3-838F-F428F2852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78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1A12D3C-1C30-4F6D-B669-CDFF4A823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17488"/>
            <a:ext cx="8604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E7E0BF-B4EF-4971-8C51-FD2C59411252}"/>
              </a:ext>
            </a:extLst>
          </p:cNvPr>
          <p:cNvSpPr/>
          <p:nvPr userDrawn="1"/>
        </p:nvSpPr>
        <p:spPr>
          <a:xfrm>
            <a:off x="0" y="6721475"/>
            <a:ext cx="9906000" cy="136525"/>
          </a:xfrm>
          <a:prstGeom prst="rect">
            <a:avLst/>
          </a:prstGeom>
          <a:solidFill>
            <a:srgbClr val="6CF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275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F5AB513C-3B8F-4C4B-B7D9-04323EEC0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913313"/>
            <a:ext cx="20812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%20&#3593;&#3610;&#3633;&#3610;&#3607;&#3637;&#3656;%202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%20&#3593;&#3610;&#3633;&#3610;&#3607;&#3637;&#3656;%20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4)%20&#3621;&#3633;&#3585;&#3625;&#3603;&#3632;&#3586;&#3629;&#3591;&#3626;&#3606;&#3634;&#3609;&#3607;&#3637;&#3656;.PDF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5)%20&#3612;&#3641;&#3657;&#3604;&#3635;&#3648;&#3609;&#3636;&#3609;&#3585;&#3634;&#3619;&#3649;&#3621;&#3632;&#3612;&#3641;&#3657;&#3617;&#3637;&#3627;&#3609;&#3657;&#3634;&#3607;&#3637;&#3656;&#3611;&#3599;&#3636;&#3610;&#3633;&#3605;&#3636;&#3585;&#3634;&#3619;.PDF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5)%20&#3612;&#3641;&#3657;&#3604;&#3635;&#3648;&#3609;&#3636;&#3609;&#3585;&#3634;&#3619;&#3649;&#3621;&#3632;&#3612;&#3641;&#3657;&#3617;&#3637;&#3627;&#3609;&#3657;&#3634;&#3607;&#3637;&#3656;&#3611;&#3599;&#3636;&#3610;&#3633;&#3605;&#3636;&#3585;&#3634;&#3619;.PDF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585;&#3598;&#3585;&#3619;&#3632;&#3607;&#3619;&#3623;&#3591;/&#3585;&#3598;&#3585;&#3619;&#3632;&#3607;&#3619;&#3623;&#3591;&#3585;&#3635;&#3627;&#3609;&#3604;&#3588;&#3656;&#3634;&#3608;&#3619;&#3619;&#3617;&#3648;&#3609;&#3637;&#3618;&#3617;.PDF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4)%20&#3585;&#3634;&#3619;&#3648;&#3621;&#3636;&#3585;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585;&#3598;&#3585;&#3619;&#3632;&#3607;&#3619;&#3623;&#3591;/&#3585;&#3634;&#3619;&#3649;&#3592;&#3657;&#3591;&#3585;&#3619;&#3603;&#3637;&#3605;&#3634;&#3618;&#3627;&#3619;&#3639;&#3629;&#3626;&#3636;&#3657;&#3609;&#3626;&#3616;&#3634;&#3614;&#3609;&#3636;&#3605;&#3636;&#3610;&#3640;&#3588;&#3588;&#3621;.PDF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%20&#3593;&#3610;&#3633;&#3610;&#3607;&#3637;&#3656;%202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4)%20&#3621;&#3633;&#3585;&#3625;&#3603;&#3632;&#3586;&#3629;&#3591;&#3626;&#3606;&#3634;&#3609;&#3607;&#3637;&#3656;.PDF" TargetMode="Externa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2)%20&#3614;&#3636;&#3625;&#3592;&#3634;&#3585;&#3626;&#3633;&#3605;&#3623;&#3660;&#3588;&#3623;&#3610;&#3588;&#3640;&#3617;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)%20&#3648;&#3594;&#3639;&#3657;&#3629;&#3650;&#3619;&#3588;&#3588;&#3623;&#3610;&#3588;&#3640;&#3617;%20&#3593;&#3610;&#3633;&#3610;&#3607;&#3637;&#3656;%203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9)%20&#3627;&#3609;&#3656;&#3623;&#3618;&#3591;&#3634;&#3609;&#3605;&#3634;&#3617;%20&#3617;.28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5)%20&#3612;&#3641;&#3657;&#3604;&#3635;&#3648;&#3609;&#3636;&#3609;&#3585;&#3634;&#3619;&#3649;&#3621;&#3632;&#3612;&#3641;&#3657;&#3617;&#3637;&#3627;&#3609;&#3657;&#3634;&#3607;&#3637;&#3656;&#3611;&#3599;&#3636;&#3610;&#3633;&#3605;&#3636;&#3585;&#3634;&#3619;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0)%20&#3585;&#3634;&#3619;&#3624;&#3638;&#3585;&#3625;&#3634;&#3623;&#3636;&#3592;&#3633;&#3618;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8)%20&#3585;&#3634;&#3619;&#3592;&#3633;&#3604;&#3607;&#3635;&#3649;&#3621;&#3632;&#3626;&#3656;&#3591;&#3619;&#3634;&#3618;&#3591;&#3634;&#3609;&#3611;&#3619;&#3632;&#3592;&#3635;&#3611;&#3637;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5)%20&#3585;&#3634;&#3619;&#3586;&#3609;&#3626;&#3656;&#3591;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3)%20&#3585;&#3634;&#3619;&#3611;&#3619;&#3632;&#3648;&#3617;&#3636;&#3609;&#3648;&#3607;&#3588;&#3650;&#3609;&#3650;&#3621;&#3618;&#3637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585;&#3598;&#3585;&#3619;&#3632;&#3607;&#3619;&#3623;&#3591;/&#3585;&#3634;&#3619;&#3649;&#3592;&#3657;&#3591;&#3648;&#3627;&#3605;&#3640;&#3588;&#3623;&#3634;&#3617;&#3652;&#3617;&#3656;&#3611;&#3621;&#3629;&#3604;&#3616;&#3633;&#3618;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7)%20&#3623;&#3636;&#3609;&#3636;&#3592;&#3593;&#3633;&#3618;&#3650;&#3619;&#3588;&#3649;&#3621;&#3632;&#3594;&#3633;&#3609;&#3626;&#3641;&#3605;&#3619;&#3614;&#3621;&#3636;&#3585;&#3624;&#3614;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6)%20&#3612;&#3621;&#3636;&#3605;&#3616;&#3633;&#3603;&#3601;&#3660;&#3626;&#3635;&#3648;&#3619;&#3655;&#3592;&#3619;&#3641;&#3611;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7)%20&#3614;&#3609;&#3633;&#3585;&#3591;&#3634;&#3609;&#3648;&#3592;&#3657;&#3634;&#3627;&#3609;&#3657;&#3634;&#3607;&#3637;&#3656;.PDF" TargetMode="Externa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6)%20&#3585;&#3634;&#3619;&#3649;&#3592;&#3657;&#3591;&#3588;&#3635;&#3626;&#3633;&#3656;&#3591;&#3614;&#3633;&#3585;&#3651;&#3594;&#3657;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8)%20&#3585;&#3634;&#3619;&#3648;&#3585;&#3655;&#3610;&#3605;&#3633;&#3623;&#3629;&#3618;&#3656;&#3634;&#3591;&#3592;&#3634;&#3585;&#3618;&#3634;%20&#3629;&#3634;&#3627;&#3634;&#3619;&#3631;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585;&#3598;&#3585;&#3619;&#3632;&#3607;&#3619;&#3623;&#3591;/&#3649;&#3610;&#3610;&#3610;&#3633;&#3605;&#3619;&#3611;&#3619;&#3632;&#3592;&#3635;&#3605;&#3633;&#3623;&#3614;&#3609;&#3633;&#3585;&#3591;&#3634;&#3609;&#3648;&#3592;&#3657;&#3634;&#3627;&#3609;&#3657;&#3634;&#3607;&#3637;&#3656;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7)%20&#3614;&#3609;&#3633;&#3585;&#3591;&#3634;&#3609;&#3648;&#3592;&#3657;&#3634;&#3627;&#3609;&#3657;&#3634;&#3607;&#3637;&#3656;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%20&#3588;&#3585;&#3585;/&#3648;&#3611;&#3619;&#3637;&#3618;&#3610;&#3648;&#3607;&#3637;&#3618;&#3610;&#3605;&#3634;&#3617;&#3617;&#3634;&#3605;&#3619;&#3634;%2080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7%20(3)%207%20(4)%20&#3585;&#3634;&#3619;&#3649;&#3605;&#3656;&#3591;&#3605;&#3633;&#3657;&#3591;%20&#3612;&#3607;&#3623;%20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585;&#3634;&#3619;&#3619;&#3633;&#3610;&#3619;&#3629;&#3591;&#3627;&#3609;&#3656;&#3623;&#3618;&#3591;&#3634;&#3609;&#3607;&#3637;&#3656;&#3617;&#3637;&#3627;&#3621;&#3633;&#3585;&#3626;&#3641;&#3605;&#3619;%203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585;&#3634;&#3619;&#3619;&#3633;&#3610;&#3619;&#3629;&#3591;&#3627;&#3609;&#3656;&#3623;&#3618;&#3591;&#3634;&#3609;&#3607;&#3637;&#3656;&#3617;&#3637;&#3627;&#3621;&#3633;&#3585;&#3626;&#3641;&#3605;&#3619;%202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649;&#3610;&#3610;&#3585;&#3634;&#3619;&#3649;&#3592;&#3657;&#3591;&#3585;&#3619;&#3603;&#3637;&#3605;&#3634;&#3618;&#3627;&#3619;&#3639;&#3629;&#3626;&#3636;&#3657;&#3609;&#3626;&#3616;&#3634;&#3614;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588;&#3640;&#3603;&#3626;&#3617;&#3610;&#3633;&#3605;&#3636;&#3586;&#3629;&#3591;&#3627;&#3637;&#3610;&#3627;&#3656;&#3629;&#3594;&#3633;&#3657;&#3609;&#3609;&#3629;&#3585;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649;&#3610;&#3610;&#3619;&#3634;&#3618;&#3591;&#3634;&#3609;&#3648;&#3627;&#3605;&#3640;&#3588;&#3623;&#3634;&#3617;&#3652;&#3617;&#3656;&#3611;&#3621;&#3629;&#3604;&#3616;&#3633;&#3618;.PDF" TargetMode="External"/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649;&#3610;&#3610;&#3649;&#3592;&#3657;&#3591;&#3612;&#3621;&#3585;&#3634;&#3619;&#3626;&#3656;&#3591;&#3617;&#3629;&#3610;%20&#3585;&#3634;&#3619;&#3607;&#3635;&#3621;&#3634;&#3618;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627;&#3621;&#3633;&#3585;&#3626;&#3641;&#3605;&#3619;&#3614;&#3609;&#3633;&#3585;&#3591;&#3634;&#3609;&#3648;&#3592;&#3657;&#3634;&#3627;&#3609;&#3657;&#3634;&#3607;&#3637;&#3656;.PDF" TargetMode="External"/><Relationship Id="rId4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17;&#3623;&#3636;&#3607;&#3618;&#3660;&#3631;/&#3649;&#3610;&#3610;&#3623;&#3636;&#3592;&#3633;&#3618;%20&#3648;&#3594;&#3639;&#3657;&#3629;&#3650;&#3619;&#3588;%20&#3585;&#3621;&#3640;&#3656;&#3617;&#3607;&#3637;&#3656;%204.PDF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4;.&#3619;.&#3610;.255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9)%20&#3627;&#3609;&#3656;&#3623;&#3618;&#3591;&#3634;&#3609;&#3605;&#3634;&#3617;%20&#3617;.28.PDF" TargetMode="Externa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3)%20&#3585;&#3634;&#3619;&#3611;&#3619;&#3632;&#3648;&#3617;&#3636;&#3609;&#3648;&#3607;&#3588;&#3650;&#3609;&#3650;&#3621;&#3618;&#3637;.PDF" TargetMode="Externa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19;&#3634;&#3594;&#3585;&#3636;&#3592;&#3592;&#3634;&#3609;&#3640;&#3648;&#3610;&#3585;&#3625;&#3634;_&#3648;&#3612;&#3618;&#3649;&#3614;&#3619;&#3656;/&#3611;&#3619;&#3632;&#3585;&#3634;&#3624;&#3585;&#3619;&#3632;&#3607;&#3619;&#3623;&#3591;/6%20(15)%20&#3585;&#3634;&#3619;&#3586;&#3609;&#3626;&#3656;&#3591;.PDF" TargetMode="Externa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A62EFC20-7149-4B8F-A819-AC08207F96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34700" y="1334573"/>
            <a:ext cx="8420100" cy="1754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th-TH" altLang="th-TH" sz="5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พระราชบัญญัติเชื้อโรคและพิษจากสัตว์</a:t>
            </a:r>
            <a:br>
              <a:rPr lang="th-TH" altLang="th-TH" sz="5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5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๒๕๕๘</a:t>
            </a:r>
            <a:endParaRPr lang="th-TH" altLang="th-TH" sz="5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53D57785-2C5D-4748-A2D4-DE4FCCC241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000" y="3769101"/>
            <a:ext cx="7429500" cy="1655762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endParaRPr lang="th-TH" alt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จุฑามาศ ศิริปาณี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๓๐ กรกฎาคม ๒๕๖๓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15D08-14AD-4FD2-91D1-75079E9A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713B-802E-4E5B-ADC6-AD4BB62989C4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395554" y="211015"/>
            <a:ext cx="842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การคุ้มครองความปลอดภัยและป้องกันอันตรายต่อสาธารณชน</a:t>
            </a:r>
          </a:p>
          <a:p>
            <a:pPr algn="ctr"/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อันเกิดจากเชื้อโรคและพิษจากสัตว์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1FD7-ACDD-4529-99A7-4AD82BC7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27" y="4803648"/>
            <a:ext cx="8813000" cy="1682496"/>
          </a:xfrm>
        </p:spPr>
        <p:txBody>
          <a:bodyPr/>
          <a:lstStyle/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มาตรา ๑๖  </a:t>
            </a: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ห้ามมิให้ผู้ใดใช้เชื้อโรคหรือพิษจากสัตว์กระทําการ ดังต่อไปนี้</a:t>
            </a:r>
          </a:p>
          <a:p>
            <a:pPr marL="0" indent="0">
              <a:buNone/>
            </a:pP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(๑)  กระทําการใดอันก่อให้เกิดอันตรายต่อบุคคลอื่นหรือสุขภาพของบุคคลอื่น</a:t>
            </a:r>
          </a:p>
          <a:p>
            <a:pPr marL="0" indent="0">
              <a:buNone/>
            </a:pP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(๒)  กระทําการใดอันก่อให้เกิดความเสียหายต่อสิ่งแวดล้อม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BF2C2-DB99-40C9-8C7C-90286E6E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78" y="1288233"/>
            <a:ext cx="5474208" cy="30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0E280F8-E5A2-4D07-9E5F-5A14D67CBB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หน่วยงานที่ต้องปฏิบัติตามกฎหมาย</a:t>
            </a:r>
          </a:p>
        </p:txBody>
      </p:sp>
      <p:grpSp>
        <p:nvGrpSpPr>
          <p:cNvPr id="6155" name="Group 19">
            <a:extLst>
              <a:ext uri="{FF2B5EF4-FFF2-40B4-BE49-F238E27FC236}">
                <a16:creationId xmlns:a16="http://schemas.microsoft.com/office/drawing/2014/main" id="{0153B4EC-24A7-4377-B0A0-B9B1307821B0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2095500"/>
            <a:ext cx="4895850" cy="3398838"/>
            <a:chOff x="325" y="1450"/>
            <a:chExt cx="3084" cy="214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7F55AB-6DF8-4C9C-B65A-758E82B2A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973"/>
              <a:ext cx="2555" cy="10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th-TH" alt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พระราชบัญญัติ</a:t>
              </a:r>
            </a:p>
            <a:p>
              <a:pPr algn="ctr" defTabSz="914400" eaLnBrk="1" hangingPunct="1">
                <a:defRPr/>
              </a:pPr>
              <a:r>
                <a:rPr lang="th-TH" alt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เชื้อโรคและพิษจากสัตว์ พ.ศ. ๒๕๕๘</a:t>
              </a:r>
            </a:p>
            <a:p>
              <a:pPr algn="ctr" defTabSz="914400" eaLnBrk="1" hangingPunct="1">
                <a:defRPr/>
              </a:pPr>
              <a:r>
                <a:rPr 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และอนุบัญญัติ</a:t>
              </a:r>
              <a:endParaRPr lang="th-TH" i="1" dirty="0">
                <a:solidFill>
                  <a:srgbClr val="0000FF"/>
                </a:solidFill>
                <a:latin typeface="+mn-lt"/>
              </a:endParaRPr>
            </a:p>
          </p:txBody>
        </p:sp>
        <p:grpSp>
          <p:nvGrpSpPr>
            <p:cNvPr id="6157" name="Group 18">
              <a:extLst>
                <a:ext uri="{FF2B5EF4-FFF2-40B4-BE49-F238E27FC236}">
                  <a16:creationId xmlns:a16="http://schemas.microsoft.com/office/drawing/2014/main" id="{47DA211F-B406-4F8D-B8C5-839DFE672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1450"/>
              <a:ext cx="581" cy="2141"/>
              <a:chOff x="2562" y="1450"/>
              <a:chExt cx="581" cy="2141"/>
            </a:xfrm>
          </p:grpSpPr>
          <p:cxnSp>
            <p:nvCxnSpPr>
              <p:cNvPr id="6158" name="Elbow Connector 4">
                <a:extLst>
                  <a:ext uri="{FF2B5EF4-FFF2-40B4-BE49-F238E27FC236}">
                    <a16:creationId xmlns:a16="http://schemas.microsoft.com/office/drawing/2014/main" id="{84CAE456-2E61-47DE-AB4E-FA048492B6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1450"/>
                <a:ext cx="573" cy="1001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9" name="Elbow Connector 12">
                <a:extLst>
                  <a:ext uri="{FF2B5EF4-FFF2-40B4-BE49-F238E27FC236}">
                    <a16:creationId xmlns:a16="http://schemas.microsoft.com/office/drawing/2014/main" id="{979AFE09-801D-41A9-8D94-2E2ADE8491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1881"/>
                <a:ext cx="573" cy="570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0" name="Elbow Connector 14">
                <a:extLst>
                  <a:ext uri="{FF2B5EF4-FFF2-40B4-BE49-F238E27FC236}">
                    <a16:creationId xmlns:a16="http://schemas.microsoft.com/office/drawing/2014/main" id="{AC2C0F99-63D6-42F1-8C3C-6E49FA9935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2312"/>
                <a:ext cx="572" cy="139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1" name="Elbow Connector 25">
                <a:extLst>
                  <a:ext uri="{FF2B5EF4-FFF2-40B4-BE49-F238E27FC236}">
                    <a16:creationId xmlns:a16="http://schemas.microsoft.com/office/drawing/2014/main" id="{942F54E7-3364-4EF0-B4B0-622E3ED36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51"/>
                <a:ext cx="581" cy="292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2" name="Elbow Connector 27">
                <a:extLst>
                  <a:ext uri="{FF2B5EF4-FFF2-40B4-BE49-F238E27FC236}">
                    <a16:creationId xmlns:a16="http://schemas.microsoft.com/office/drawing/2014/main" id="{CF8606CE-2EE5-43A0-8137-37EBAAFBE3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51"/>
                <a:ext cx="581" cy="723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3" name="Elbow Connector 29">
                <a:extLst>
                  <a:ext uri="{FF2B5EF4-FFF2-40B4-BE49-F238E27FC236}">
                    <a16:creationId xmlns:a16="http://schemas.microsoft.com/office/drawing/2014/main" id="{1A0AD009-13E5-4070-A108-27A5DC4064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37"/>
                <a:ext cx="581" cy="1154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11D6D-54DD-4BFC-BCF5-E01E9A31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E5BEB60-3FA0-4418-91E1-B14E0EA1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699" y="1785144"/>
            <a:ext cx="4005263" cy="651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8A31016-9C1B-45D3-AAA2-2DAA50A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2502186"/>
            <a:ext cx="4005262" cy="594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0E51DA1-E22C-40B7-A109-C9397C88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61790"/>
            <a:ext cx="4005263" cy="557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BC5EE90-F080-4EC1-AD67-678FB663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796507"/>
            <a:ext cx="4005263" cy="618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ขาย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6661485-02E6-414D-BB10-59538C76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452145"/>
            <a:ext cx="4005263" cy="596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นำผ่าน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0BC39F8F-2F46-4A75-BB53-F1F7FBCC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95081"/>
            <a:ext cx="4179888" cy="6160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มีไว้ในครอบครอง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204418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D8751D9-96AB-4618-948A-7C9AAD08F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038" y="363537"/>
            <a:ext cx="8543925" cy="1068391"/>
          </a:xfrm>
        </p:spPr>
        <p:txBody>
          <a:bodyPr/>
          <a:lstStyle/>
          <a:p>
            <a:pPr algn="r" eaLnBrk="1" hangingPunct="1"/>
            <a:r>
              <a:rPr lang="th-TH" altLang="th-TH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(มาตรา ๔)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B158C-7E43-45C9-9D31-4D09268F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altLang="th-TH"/>
              <a:t>งาน</a:t>
            </a:r>
            <a:r>
              <a:rPr lang="en-US" altLang="th-TH"/>
              <a:t>พระราชบัญญัติเชื้อโรคและพิษจากสัตว์</a:t>
            </a:r>
            <a:endParaRPr lang="th-TH" alt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EF7806-5D82-44FF-AFF9-E24F5BA21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0C55D-FFE4-46EA-A367-275A09E10B5D}" type="slidenum">
              <a:rPr lang="en-US" altLang="th-TH"/>
              <a:pPr>
                <a:defRPr/>
              </a:pPr>
              <a:t>12</a:t>
            </a:fld>
            <a:endParaRPr lang="th-TH" altLang="th-TH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D7699979-95D0-4F62-BCB7-01215B67FC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16737" y="1661609"/>
            <a:ext cx="8091106" cy="4275896"/>
          </a:xfrm>
        </p:spPr>
        <p:txBody>
          <a:bodyPr/>
          <a:lstStyle/>
          <a:p>
            <a:pPr marL="533400" indent="-1588" eaLnBrk="1" hangingPunct="1">
              <a:spcBef>
                <a:spcPct val="30000"/>
              </a:spcBef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</a:t>
            </a:r>
          </a:p>
          <a:p>
            <a:pPr marL="182563" indent="-1588">
              <a:spcBef>
                <a:spcPct val="0"/>
              </a:spcBef>
              <a:buNone/>
            </a:pPr>
            <a:r>
              <a:rPr lang="th-TH" altLang="th-TH" sz="2400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(๑) เชื้อจุลินทรีย์  </a:t>
            </a:r>
            <a:r>
              <a:rPr lang="th-TH" altLang="th-TH" sz="2000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(แบคทีเรีย  ไวรัส  รา  ปรสิต)</a:t>
            </a:r>
            <a:r>
              <a:rPr lang="th-TH" altLang="th-TH" sz="2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สารชีวภาพ (รวมอนุภาคโปรตีนก่อโรค)</a:t>
            </a:r>
          </a:p>
          <a:p>
            <a:pPr marL="182563" indent="-1588">
              <a:spcBef>
                <a:spcPct val="0"/>
              </a:spcBef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(๓) เชื้ออื่นตามประกาศที่ออกตามมาตรา ๖ (๓)</a:t>
            </a:r>
          </a:p>
          <a:p>
            <a:pPr marL="182563" indent="-1588">
              <a:spcBef>
                <a:spcPts val="600"/>
              </a:spcBef>
              <a:buNone/>
            </a:pP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กรณีตาม (๑) (๒) และ (๓) ต้องเป็นกรณีเฉพาะที่ทำให้เกิดโรค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ในคน ปศุสัตว์ สัตว์พาหนะ  หรือสัตว์อื่นตามประกาศที่ออกตามมาตรา ๖ (๓)</a:t>
            </a:r>
          </a:p>
          <a:p>
            <a:pPr marL="533400" indent="-1588">
              <a:spcBef>
                <a:spcPct val="0"/>
              </a:spcBef>
              <a:buNone/>
            </a:pPr>
            <a:endParaRPr lang="th-TH" alt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indent="-1588">
              <a:spcBef>
                <a:spcPct val="30000"/>
              </a:spcBef>
              <a:buNone/>
            </a:pPr>
            <a:r>
              <a:rPr lang="th-TH" altLang="th-TH" sz="2400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พิษจากสัตว์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พิษที่เกิดจากสัตว์ และ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ทำให้เกิดภาวะที่ร่างกายทำงานได้ไม่เป็นปกติ</a:t>
            </a:r>
            <a:r>
              <a:rPr lang="th-TH" altLang="th-TH" sz="2400" b="1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ในคน ปศุสัตว์ สัตว์พาหนะ หรือสัตว์อื่นตามประกาศที่ออกตามมาตรา ๖ (๓)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CF493E-6A1D-4727-8DD1-144501E0E9BF}"/>
              </a:ext>
            </a:extLst>
          </p:cNvPr>
          <p:cNvSpPr txBox="1">
            <a:spLocks noGrp="1"/>
          </p:cNvSpPr>
          <p:nvPr/>
        </p:nvSpPr>
        <p:spPr bwMode="auto">
          <a:xfrm>
            <a:off x="5529263" y="6381750"/>
            <a:ext cx="360045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th-TH" altLang="th-TH" sz="1400">
                <a:solidFill>
                  <a:schemeClr val="tx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en-US" altLang="th-TH" sz="1400">
                <a:solidFill>
                  <a:schemeClr val="tx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พระราชบัญญัติเชื้อโรคและพิษจากสัตว์</a:t>
            </a:r>
            <a:endParaRPr lang="th-TH" altLang="th-TH" sz="1400">
              <a:solidFill>
                <a:schemeClr val="tx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49E21D-DABF-489C-8ECA-F6CF3FB99B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840788" y="6380163"/>
            <a:ext cx="576262" cy="341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FA83B477-5A3F-419C-8F0E-87A29411609D}" type="slidenum">
              <a:rPr lang="en-US" altLang="th-TH" sz="1400">
                <a:solidFill>
                  <a:schemeClr val="tx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 eaLnBrk="1" hangingPunct="1">
                <a:defRPr/>
              </a:pPr>
              <a:t>13</a:t>
            </a:fld>
            <a:endParaRPr lang="th-TH" altLang="th-TH" sz="1400">
              <a:solidFill>
                <a:schemeClr val="tx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D6216F0-265E-46A6-AEB7-7284696CA2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8239" y="1700214"/>
            <a:ext cx="8054023" cy="4752975"/>
          </a:xfrm>
        </p:spPr>
        <p:txBody>
          <a:bodyPr/>
          <a:lstStyle/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 ผสม ปรุง แปรสภาพ เพิ่มปริมาณ สังเคราะห์ แบ่งบรรจุ หรือรวมบรรจุ</a:t>
            </a:r>
          </a:p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นำหรือสั่งเข้ามาในราชอาณาจักร</a:t>
            </a:r>
          </a:p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นำหรือส่งออกไปนอกราชอาณาจักร</a:t>
            </a:r>
          </a:p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ขาย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จำหน่าย จ่าย แจก หรือแลกเปลี่ยน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เพื่อประโยชน์ในทางการค้า 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และให้หมายความรวมถึงการมีไว้เพื่อขายด้วย</a:t>
            </a:r>
          </a:p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นำผ่าน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นำหรือส่งผ่านราชอาณาจักร ไม่ว่าจะมีการขนถ่ายหรือ      เปลี่ยนพาหนะในราชอาณาจักรหรือไม่ก็ตาม</a:t>
            </a:r>
          </a:p>
          <a:p>
            <a:pPr marL="358775" indent="-358775" eaLnBrk="1" hangingPunct="1"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มีไว้ในครอบครอง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การมีไว้ในครอบครองไม่ว่าเพื่อตนเองหรือผู้อื่น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225358"/>
              </p:ext>
            </p:extLst>
          </p:nvPr>
        </p:nvGraphicFramePr>
        <p:xfrm>
          <a:off x="1107277" y="1719168"/>
          <a:ext cx="8543925" cy="439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ใช้เชื้อโรคหรือพิษจากสัตว์กระทําการอันก่อให้เกิดอันตรายต่อบุคคลอื่นหรือสุขภาพของบุคคลอื่น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endParaRPr lang="th-TH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กรณีทำให้บุคคลอื่นนั้นได้รับอันตรายสาหัส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กรณีทำให้บุคคลอื่นนั้นถึงแก่ความตาย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ต้องระวางโทษจําคุกตั้งแต่ ๖เดือนถึง ๑๐ ปี และ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ปรับตั้งแต่ ๕๐,๐๐๐ บาทถึง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๑,๐๐๐,๐๐๐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จําคุกตั้งแต่ ๑ ปีถึง ๑๐ ปี  และปรับตั้งแต่ ๑๐๐,๐๐๐ บาทถึง ๑,๐๐๐,๐๐๐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จําคุกตลอดชีวิต 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      จําคุกตั้งแต่ ๕ ปีถึง ๒๐ ปี  และปรับตั้งแต่ ๕๐๐,๐๐๐ บาทถึง ๒,๐๐๐,๐๐๐ บาท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395554" y="211015"/>
            <a:ext cx="84228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การคุ้มครองความปลอดภัยและป้องกันอันตรายต่อสาธารณชน</a:t>
            </a:r>
          </a:p>
          <a:p>
            <a:pPr algn="ctr"/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อันเกิดจากเชื้อโรคและพิษจากสัตว์</a:t>
            </a:r>
          </a:p>
          <a:p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มาตรการที่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การกำหนดบทลงโทษ </a:t>
            </a:r>
            <a:r>
              <a:rPr 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๑๐)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23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56164"/>
              </p:ext>
            </p:extLst>
          </p:nvPr>
        </p:nvGraphicFramePr>
        <p:xfrm>
          <a:off x="1119308" y="1047069"/>
          <a:ext cx="8543925" cy="493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ใช้เชื้อโรคหรือพิษจากสัตว์กระทําการอันก่อให้เกิดความเสียหายต่อสิ่งแวดล้อม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๓ ปี หรือ      ปรับไม่เกิน ๓๐๐,๐๐๐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ผู้ใดกระทําความผิดตามมาตรา ๕๘ วรรคหนึ่ง หรือมาตรา ๕๙</a:t>
                      </a:r>
                    </a:p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โดยประมาท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 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กรณีทำให้บุคคลอื่นนั้นได้รับอันตรายสาหัส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กรณีทำให้บุคคลอื่นนั้นถึงแก่ความตาย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๑ ปี หรือปรับ   ไม่เกิน ๑๐๐,๐๐๐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๓ ปี หรือ      ปรับไม่เกิน ๓๐๐,๐๐๐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๑๐ ปี หรือ       ปรับไม่เกิน ๑,๐๐๐,๐๐๐ บาท หรือทั้งจําทั้งปรับ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167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83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71991"/>
              </p:ext>
            </p:extLst>
          </p:nvPr>
        </p:nvGraphicFramePr>
        <p:xfrm>
          <a:off x="1130697" y="1004718"/>
          <a:ext cx="8543925" cy="434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317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2104806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กระทําความผิดตามมาตรา ๕๘ วรรคหนึ่ง หรือมาตรา ๕๙  โดยมีความ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มุ่งหมายเพื่อขู่เข็ญหรือบังคับต่อ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สาธารณชน หน่วยงานของรัฐ รัฐบาลไทย รัฐบาลต่างประเทศหรือองค์การระหว่างประเทศ 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ให้กระทําหรือไม่กระทําการใดอันจะ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ก่อให้เกิดความเสียหายอย่างร้ายแรง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หรือเพื่อ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สร้างความปั่นป่วนโดยให้เกิดความหวาดกลัวต่อสาธารณชน</a:t>
                      </a:r>
                    </a:p>
                    <a:p>
                      <a:endParaRPr lang="th-TH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ประหารชีวิต จําคุกตลอดชีวิต 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หรือจําคุกตั้งแต่ ๔ ปีถึง ๒๐ ปี และปรับตั้งแต่ ๔๐๐,๐๐๐ บาทถึง ๒,๐๐๐,๐๐๐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63485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ปกปิด ซ่อนเร้น หรือทําลายเชื้อโรคหรือพิษจากสัตว์ เพื่อขัดขวางการปฏิบัติงานของพนักงานเจ้าหน้าที่ซึ่งเกี่ยวข้องกับการป้องกันและบรรเทาสาธารณภัยหรือการให้บริการการแพทย์ฉุกเฉินตามกฎหมายที่เกี่ยวข้อง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๒ ปี หรือ      ปรับไม่เกิน ๒๐๐,๐๐๐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167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67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76052"/>
              </p:ext>
            </p:extLst>
          </p:nvPr>
        </p:nvGraphicFramePr>
        <p:xfrm>
          <a:off x="1118505" y="1008454"/>
          <a:ext cx="8543925" cy="484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334125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ผลิต นําเข้า ส่งออก ขาย นําผ่าน หรือมีไว้ในครอบครองเชื้อโรค กลุ่มที่ ๒ หรือพิษจากสัตว์ กลุ่มที่ ๑ 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โดยไม่แจ้งต่ออธิบดี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เพื่อขอรับหนังสือรับรองการแจ้ง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๒ ปี หรือ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ปรับไม่เกิน ๒๐๐,๐๐๐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หรือทั้งจําทั้งปรับ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316481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ผลิต นําเข้า ส่งออก ขาย นําผ่าน หรือมีไว้ในครอบครองเชื้อโรค กลุ่มที่ ๓ หรือพิษจากสัตว์ กลุ่มที่ ๒ 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โดยไม่ได้รับใบอนุญาต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๓ ปี หรือ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ปรับไม่เกิน ๓๐๐,๐๐๐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89499"/>
                  </a:ext>
                </a:extLst>
              </a:tr>
              <a:tr h="1427944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ผลิต นําเข้า ส่งออก ขาย นําผ่าน หรือมีไว้ในครอบครอง </a:t>
                      </a:r>
                      <a:r>
                        <a:rPr lang="th-TH" sz="2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เชื้อโรค กลุ่มที่ ๔ หรือพิษจากสัตว์ กลุ่มที่ ๓ 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โดยฝ่าฝืนหรือไม่ปฏิบัติตามประกาศกระทรวงสาธารณสุข เรื่อง การศึกษาวิจัย เพื่อการควบคุมโรค การป้องกันโรค และการบําบัดโรค พ.ศ. ๒๕๖๑</a:t>
                      </a:r>
                    </a:p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จําคุกไม่เกิน ๑๐ ปี หรือ       ปรับไม่เกิน ๑,๐๐๐,๐๐๐ บาท หรือทั้งจําทั้งปรับ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4941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74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0E280F8-E5A2-4D07-9E5F-5A14D67CBB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มาตรการที่ ๒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ควบคุมกำกับโดยกฎหมาย</a:t>
            </a:r>
          </a:p>
        </p:txBody>
      </p:sp>
      <p:grpSp>
        <p:nvGrpSpPr>
          <p:cNvPr id="6155" name="Group 19">
            <a:extLst>
              <a:ext uri="{FF2B5EF4-FFF2-40B4-BE49-F238E27FC236}">
                <a16:creationId xmlns:a16="http://schemas.microsoft.com/office/drawing/2014/main" id="{0153B4EC-24A7-4377-B0A0-B9B1307821B0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2095500"/>
            <a:ext cx="4895850" cy="3398838"/>
            <a:chOff x="325" y="1450"/>
            <a:chExt cx="3084" cy="214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7F55AB-6DF8-4C9C-B65A-758E82B2A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973"/>
              <a:ext cx="2555" cy="10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th-TH" alt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พระราชบัญญัติ</a:t>
              </a:r>
            </a:p>
            <a:p>
              <a:pPr algn="ctr" defTabSz="914400" eaLnBrk="1" hangingPunct="1">
                <a:defRPr/>
              </a:pPr>
              <a:r>
                <a:rPr lang="th-TH" alt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เชื้อโรคและพิษจากสัตว์ พ.ศ. ๒๕๕๘</a:t>
              </a:r>
            </a:p>
            <a:p>
              <a:pPr algn="ctr" defTabSz="914400" eaLnBrk="1" hangingPunct="1">
                <a:defRPr/>
              </a:pPr>
              <a:r>
                <a:rPr lang="th-TH" b="1" i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และอนุบัญญัติ</a:t>
              </a:r>
              <a:endParaRPr lang="th-TH" i="1" dirty="0">
                <a:solidFill>
                  <a:srgbClr val="0000FF"/>
                </a:solidFill>
                <a:latin typeface="+mn-lt"/>
              </a:endParaRPr>
            </a:p>
          </p:txBody>
        </p:sp>
        <p:grpSp>
          <p:nvGrpSpPr>
            <p:cNvPr id="6157" name="Group 18">
              <a:extLst>
                <a:ext uri="{FF2B5EF4-FFF2-40B4-BE49-F238E27FC236}">
                  <a16:creationId xmlns:a16="http://schemas.microsoft.com/office/drawing/2014/main" id="{47DA211F-B406-4F8D-B8C5-839DFE672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1450"/>
              <a:ext cx="581" cy="2141"/>
              <a:chOff x="2562" y="1450"/>
              <a:chExt cx="581" cy="2141"/>
            </a:xfrm>
          </p:grpSpPr>
          <p:cxnSp>
            <p:nvCxnSpPr>
              <p:cNvPr id="6158" name="Elbow Connector 4">
                <a:extLst>
                  <a:ext uri="{FF2B5EF4-FFF2-40B4-BE49-F238E27FC236}">
                    <a16:creationId xmlns:a16="http://schemas.microsoft.com/office/drawing/2014/main" id="{84CAE456-2E61-47DE-AB4E-FA048492B6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1450"/>
                <a:ext cx="573" cy="1001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9" name="Elbow Connector 12">
                <a:extLst>
                  <a:ext uri="{FF2B5EF4-FFF2-40B4-BE49-F238E27FC236}">
                    <a16:creationId xmlns:a16="http://schemas.microsoft.com/office/drawing/2014/main" id="{979AFE09-801D-41A9-8D94-2E2ADE8491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1881"/>
                <a:ext cx="573" cy="570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0" name="Elbow Connector 14">
                <a:extLst>
                  <a:ext uri="{FF2B5EF4-FFF2-40B4-BE49-F238E27FC236}">
                    <a16:creationId xmlns:a16="http://schemas.microsoft.com/office/drawing/2014/main" id="{AC2C0F99-63D6-42F1-8C3C-6E49FA9935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62" y="2312"/>
                <a:ext cx="572" cy="139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1" name="Elbow Connector 25">
                <a:extLst>
                  <a:ext uri="{FF2B5EF4-FFF2-40B4-BE49-F238E27FC236}">
                    <a16:creationId xmlns:a16="http://schemas.microsoft.com/office/drawing/2014/main" id="{942F54E7-3364-4EF0-B4B0-622E3ED36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51"/>
                <a:ext cx="581" cy="292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2" name="Elbow Connector 27">
                <a:extLst>
                  <a:ext uri="{FF2B5EF4-FFF2-40B4-BE49-F238E27FC236}">
                    <a16:creationId xmlns:a16="http://schemas.microsoft.com/office/drawing/2014/main" id="{CF8606CE-2EE5-43A0-8137-37EBAAFBE3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51"/>
                <a:ext cx="581" cy="723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3" name="Elbow Connector 29">
                <a:extLst>
                  <a:ext uri="{FF2B5EF4-FFF2-40B4-BE49-F238E27FC236}">
                    <a16:creationId xmlns:a16="http://schemas.microsoft.com/office/drawing/2014/main" id="{1A0AD009-13E5-4070-A108-27A5DC4064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62" y="2437"/>
                <a:ext cx="581" cy="1154"/>
              </a:xfrm>
              <a:prstGeom prst="bent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11D6D-54DD-4BFC-BCF5-E01E9A31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E5BEB60-3FA0-4418-91E1-B14E0EA1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357" y="1449388"/>
            <a:ext cx="4727448" cy="987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(เพาะ ผสม ปรุง แปรสภาพ เพิ่มปริมาณ สังเคราะห์ แบ่งบรรจุ รวมบรรจุ)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8A31016-9C1B-45D3-AAA2-2DAA50A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2502186"/>
            <a:ext cx="4005262" cy="594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0E51DA1-E22C-40B7-A109-C9397C88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61790"/>
            <a:ext cx="4005263" cy="557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BC5EE90-F080-4EC1-AD67-678FB663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796507"/>
            <a:ext cx="4005263" cy="618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ขาย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6661485-02E6-414D-BB10-59538C76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452145"/>
            <a:ext cx="4005263" cy="596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นำผ่าน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0BC39F8F-2F46-4A75-BB53-F1F7FBCC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95081"/>
            <a:ext cx="4179888" cy="6160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FFFFCC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มีไว้ในครอบครอง 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เชื้อโรคและพิษจากสัตว์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055C0679-A438-4785-A526-3D569B6B04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ระดับของการควบคุมกำกับ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293D6F0-8FD1-4CAC-A52F-473CA48543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82613" y="1646238"/>
            <a:ext cx="9020175" cy="4937124"/>
          </a:xfrm>
        </p:spPr>
        <p:txBody>
          <a:bodyPr/>
          <a:lstStyle/>
          <a:p>
            <a:pPr marL="358775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 นำเข้า ส่งออก ขาย นำผ่าน หรือ มีไว้ในครอบครอง</a:t>
            </a:r>
          </a:p>
          <a:p>
            <a:pPr marL="358775" indent="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เชื้อโรค กลุ่มที่ ๑ ให้</a:t>
            </a: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ปฏิบัติตามหลักเกณฑ์ที่รัฐมนตรีประกาศตามมาตรา ๒๐</a:t>
            </a:r>
          </a:p>
          <a:p>
            <a:pPr marL="358775" indent="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(๒) เชื้อโรค กลุ่มที่ ๒ หรือพิษจากสัตว์ กลุ่มที่ ๑ </a:t>
            </a: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ให้แจ้ง และปฏิบัติตามมาตรา ๒๑</a:t>
            </a:r>
          </a:p>
          <a:p>
            <a:pPr marL="358775" indent="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(๓) เชื้อโรค กลุ่มที่ ๓ หรือพิษจากสัตว์ กลุ่มที่ ๒ </a:t>
            </a: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ให้ยื่นคำขอรับใบอนุญาต และปฏิบัติตามมาตรา ๒๒</a:t>
            </a:r>
          </a:p>
          <a:p>
            <a:pPr marL="358775" indent="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zh-CN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(๔) </a:t>
            </a:r>
            <a:r>
              <a:rPr lang="th-TH" altLang="zh-CN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ห้ามมิให้ผู้ใด ผลิต นำเข้า ส่งออก ขาย นำผ่าน หรือมีไว้ในครอบครอง เชื้อโรค กลุ่มที่ ๔ หรือ     </a:t>
            </a:r>
          </a:p>
          <a:p>
            <a:pPr marL="358775" indent="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zh-CN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พิษจากสัตว์ กลุ่มที่ ๓ (มาตรา ๒๙) </a:t>
            </a:r>
            <a:r>
              <a:rPr lang="th-TH" altLang="zh-CN" sz="22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 เป็นการศึกษาวิจัยเพื่อการควบคุมโรค การป้องกันโรค   </a:t>
            </a:r>
          </a:p>
          <a:p>
            <a:pPr marL="358775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h-TH" altLang="zh-CN" sz="22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และการบำบัดโรค ตามประกาศที่ออกตามมาตรา ๖ (๑๐)</a:t>
            </a:r>
          </a:p>
          <a:p>
            <a:pPr marL="358775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th-TH" altLang="th-TH" sz="1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4138" indent="0">
              <a:spcBef>
                <a:spcPct val="20000"/>
              </a:spcBef>
              <a:buNone/>
            </a:pPr>
            <a:r>
              <a:rPr lang="th-TH" altLang="th-TH" sz="22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ประกาศกระทรวงสาธารณสุข เรื่อง รายการเชื้อโรคที่ประสงค์ควบคุมตามมาตรา ๑๘ พ.ศ. ๒๕๖๑</a:t>
            </a:r>
            <a:endParaRPr lang="th-TH" altLang="th-TH" sz="2200" b="1" i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4138" indent="0">
              <a:spcBef>
                <a:spcPct val="20000"/>
              </a:spcBef>
              <a:buNone/>
            </a:pPr>
            <a:r>
              <a:rPr lang="th-TH" altLang="th-TH" sz="22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ประกาศกระทรวงสาธารณสุข เรื่อง รายการเชื้อโรคที่ประสงค์ควบคุมตามมาตรา ๑๘ (ฉบับที่ ๒) พ.ศ. ๒๕๖๒</a:t>
            </a:r>
            <a:endParaRPr lang="th-TH" altLang="th-TH" sz="2200" b="1" i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4138" indent="0">
              <a:spcBef>
                <a:spcPct val="20000"/>
              </a:spcBef>
              <a:buNone/>
            </a:pPr>
            <a:r>
              <a:rPr lang="th-TH" altLang="th-TH" sz="22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ประกาศกระทรวงสาธารณสุข เรื่อง รายการเชื้อโรคที่ประสงค์ควบคุมตามมาตรา ๑๘ (ฉบับที่ ๓) พ.ศ. ๒๕๖๓</a:t>
            </a:r>
            <a:endParaRPr lang="th-TH" altLang="th-TH" sz="2200" b="1" i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4138" indent="0">
              <a:spcBef>
                <a:spcPct val="20000"/>
              </a:spcBef>
              <a:buNone/>
            </a:pPr>
            <a:endParaRPr lang="th-TH" altLang="th-TH" sz="2200" b="1" i="1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26361-02ED-4AD3-86BD-C2033B23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420D4-3EDD-4D71-9331-6F17B05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pic>
        <p:nvPicPr>
          <p:cNvPr id="4098" name="Picture 2" descr="Dangerous Goods Shipping from China -Get Best Rate from Bansar">
            <a:extLst>
              <a:ext uri="{FF2B5EF4-FFF2-40B4-BE49-F238E27FC236}">
                <a16:creationId xmlns:a16="http://schemas.microsoft.com/office/drawing/2014/main" id="{AE2102DB-AD0C-435B-A9A0-BD0004E4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280160"/>
            <a:ext cx="7367081" cy="47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FD798-9246-44FD-B794-F5A4DECE8504}"/>
              </a:ext>
            </a:extLst>
          </p:cNvPr>
          <p:cNvSpPr txBox="1"/>
          <p:nvPr/>
        </p:nvSpPr>
        <p:spPr>
          <a:xfrm>
            <a:off x="1136840" y="314458"/>
            <a:ext cx="736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วัตถุอันตรายประเภทที่ ๖ สารพิษและสารติดเชื้อ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20E03-86B3-49CB-B592-7EF2026E932B}"/>
              </a:ext>
            </a:extLst>
          </p:cNvPr>
          <p:cNvSpPr txBox="1"/>
          <p:nvPr/>
        </p:nvSpPr>
        <p:spPr>
          <a:xfrm>
            <a:off x="926592" y="6101133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กรมวิทยาศาสตร์การแพทย์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BADE7-5553-4B32-A511-BD2D25C54E69}"/>
              </a:ext>
            </a:extLst>
          </p:cNvPr>
          <p:cNvSpPr txBox="1"/>
          <p:nvPr/>
        </p:nvSpPr>
        <p:spPr>
          <a:xfrm>
            <a:off x="4182079" y="6022848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สำนักงานปรมาณูเพื่อสันติ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4E013D-D10A-46AE-9129-B36260E96597}"/>
              </a:ext>
            </a:extLst>
          </p:cNvPr>
          <p:cNvSpPr/>
          <p:nvPr/>
        </p:nvSpPr>
        <p:spPr>
          <a:xfrm>
            <a:off x="3267456" y="4596385"/>
            <a:ext cx="2913888" cy="14264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B2BBB-651C-4DCC-B359-65DC560D9463}"/>
              </a:ext>
            </a:extLst>
          </p:cNvPr>
          <p:cNvSpPr/>
          <p:nvPr/>
        </p:nvSpPr>
        <p:spPr>
          <a:xfrm>
            <a:off x="1036320" y="459638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F2732-433D-4143-B078-BFA58E70C314}"/>
              </a:ext>
            </a:extLst>
          </p:cNvPr>
          <p:cNvSpPr/>
          <p:nvPr/>
        </p:nvSpPr>
        <p:spPr>
          <a:xfrm>
            <a:off x="865632" y="4450080"/>
            <a:ext cx="2501678" cy="1675437"/>
          </a:xfrm>
          <a:prstGeom prst="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E9D4D2-DBA8-45DF-AC57-08CC95DE52D9}"/>
              </a:ext>
            </a:extLst>
          </p:cNvPr>
          <p:cNvSpPr/>
          <p:nvPr/>
        </p:nvSpPr>
        <p:spPr>
          <a:xfrm>
            <a:off x="2718816" y="1022344"/>
            <a:ext cx="1853184" cy="806456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51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">
            <a:extLst>
              <a:ext uri="{FF2B5EF4-FFF2-40B4-BE49-F238E27FC236}">
                <a16:creationId xmlns:a16="http://schemas.microsoft.com/office/drawing/2014/main" id="{34EDA88D-6004-4BB8-BE8B-8708604DEFA0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185738"/>
            <a:ext cx="7807325" cy="6038850"/>
            <a:chOff x="1241" y="67"/>
            <a:chExt cx="4771" cy="3804"/>
          </a:xfrm>
        </p:grpSpPr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E462705C-F7E2-4781-A802-99298015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" y="67"/>
              <a:ext cx="4605" cy="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8399EF23-F9C9-4BE9-AC90-B4784F2D4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1290"/>
              <a:ext cx="4771" cy="1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68BC96F8-D8B7-4C84-9A19-655439FF4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905"/>
              <a:ext cx="473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id="{14EC9AC1-778D-4951-8AEE-552721ACE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3297"/>
              <a:ext cx="4609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978DA-A4DD-41CE-9673-5F440468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705F64-547B-40BE-BB99-5BADCB1F9FF9}"/>
              </a:ext>
            </a:extLst>
          </p:cNvPr>
          <p:cNvSpPr/>
          <p:nvPr/>
        </p:nvSpPr>
        <p:spPr>
          <a:xfrm>
            <a:off x="7784432" y="1467853"/>
            <a:ext cx="757989" cy="421105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2D4D0F-AC73-456D-94D9-46C02A216656}"/>
              </a:ext>
            </a:extLst>
          </p:cNvPr>
          <p:cNvSpPr/>
          <p:nvPr/>
        </p:nvSpPr>
        <p:spPr>
          <a:xfrm>
            <a:off x="7483642" y="3669632"/>
            <a:ext cx="1958217" cy="445169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002E29-B14A-4B56-881D-92F0DCEBE324}"/>
              </a:ext>
            </a:extLst>
          </p:cNvPr>
          <p:cNvSpPr/>
          <p:nvPr/>
        </p:nvSpPr>
        <p:spPr>
          <a:xfrm>
            <a:off x="3898232" y="5313363"/>
            <a:ext cx="397042" cy="377574"/>
          </a:xfrm>
          <a:prstGeom prst="ellipse">
            <a:avLst/>
          </a:prstGeom>
          <a:noFill/>
          <a:ln w="222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84416F-C935-4DA4-9A06-F04AD4331CF8}"/>
              </a:ext>
            </a:extLst>
          </p:cNvPr>
          <p:cNvCxnSpPr/>
          <p:nvPr/>
        </p:nvCxnSpPr>
        <p:spPr>
          <a:xfrm>
            <a:off x="3573700" y="842211"/>
            <a:ext cx="1082842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E4459-C53B-4494-8B9C-29016C7A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8" y="47354"/>
            <a:ext cx="4648200" cy="6657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9CBEC-2638-4C71-860D-205E3D57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165" y="100012"/>
            <a:ext cx="4714875" cy="65722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9E376-2E96-4E4C-A149-983E1260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93C6A4-3E83-4B85-809B-A7DA40EC3545}"/>
              </a:ext>
            </a:extLst>
          </p:cNvPr>
          <p:cNvSpPr/>
          <p:nvPr/>
        </p:nvSpPr>
        <p:spPr>
          <a:xfrm>
            <a:off x="924627" y="3886198"/>
            <a:ext cx="613610" cy="18047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26680C-6E0C-4CFC-8826-C66837A3C658}"/>
              </a:ext>
            </a:extLst>
          </p:cNvPr>
          <p:cNvSpPr/>
          <p:nvPr/>
        </p:nvSpPr>
        <p:spPr>
          <a:xfrm>
            <a:off x="962185" y="460683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30CDE3-0011-4F6F-96DB-F143DBA91B6E}"/>
              </a:ext>
            </a:extLst>
          </p:cNvPr>
          <p:cNvSpPr/>
          <p:nvPr/>
        </p:nvSpPr>
        <p:spPr>
          <a:xfrm>
            <a:off x="5755165" y="246180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C01373-8256-4FA4-8C0F-6349AC4E01D8}"/>
              </a:ext>
            </a:extLst>
          </p:cNvPr>
          <p:cNvSpPr/>
          <p:nvPr/>
        </p:nvSpPr>
        <p:spPr>
          <a:xfrm>
            <a:off x="5747545" y="279708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A6BA95-4D0A-4B75-A4FF-1A5721FA20F4}"/>
              </a:ext>
            </a:extLst>
          </p:cNvPr>
          <p:cNvSpPr/>
          <p:nvPr/>
        </p:nvSpPr>
        <p:spPr>
          <a:xfrm>
            <a:off x="5751355" y="347526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34A0C8-78E8-42B8-B27F-378D2F61C5B2}"/>
              </a:ext>
            </a:extLst>
          </p:cNvPr>
          <p:cNvSpPr/>
          <p:nvPr/>
        </p:nvSpPr>
        <p:spPr>
          <a:xfrm>
            <a:off x="5743735" y="382197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09F262-3544-4AAE-81C4-9B4FCF149B86}"/>
              </a:ext>
            </a:extLst>
          </p:cNvPr>
          <p:cNvSpPr/>
          <p:nvPr/>
        </p:nvSpPr>
        <p:spPr>
          <a:xfrm>
            <a:off x="5758975" y="416868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30892E-D425-4EBA-8697-6CF484C6F44A}"/>
              </a:ext>
            </a:extLst>
          </p:cNvPr>
          <p:cNvSpPr/>
          <p:nvPr/>
        </p:nvSpPr>
        <p:spPr>
          <a:xfrm>
            <a:off x="5762785" y="449253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AE1B88-083A-44AA-9BC2-6724C9054BA0}"/>
              </a:ext>
            </a:extLst>
          </p:cNvPr>
          <p:cNvSpPr/>
          <p:nvPr/>
        </p:nvSpPr>
        <p:spPr>
          <a:xfrm>
            <a:off x="5755165" y="5513615"/>
            <a:ext cx="215651" cy="252549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AE4AE-4561-466E-BB87-68D5C8436A9F}"/>
              </a:ext>
            </a:extLst>
          </p:cNvPr>
          <p:cNvSpPr/>
          <p:nvPr/>
        </p:nvSpPr>
        <p:spPr>
          <a:xfrm>
            <a:off x="958375" y="5380265"/>
            <a:ext cx="215651" cy="252549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CB288-D1C0-4A25-BB04-37EB16A29C24}"/>
              </a:ext>
            </a:extLst>
          </p:cNvPr>
          <p:cNvSpPr txBox="1"/>
          <p:nvPr/>
        </p:nvSpPr>
        <p:spPr>
          <a:xfrm>
            <a:off x="2334027" y="5977533"/>
            <a:ext cx="5212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 กลุ่มที่ ๑</a:t>
            </a:r>
          </a:p>
          <a:p>
            <a:r>
              <a:rPr lang="th-TH" sz="16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 กลุ่มที่ ๒ และ ๓  พิษจากสัตว์ กลุ่มที่ ๑ และ ๒ </a:t>
            </a:r>
            <a:r>
              <a:rPr lang="th-TH" sz="18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+</a:t>
            </a:r>
            <a:r>
              <a:rPr lang="th-TH" sz="1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4BCCC0-D892-4454-AB54-012636B1F3E2}"/>
              </a:ext>
            </a:extLst>
          </p:cNvPr>
          <p:cNvSpPr/>
          <p:nvPr/>
        </p:nvSpPr>
        <p:spPr>
          <a:xfrm>
            <a:off x="3488022" y="6013421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EB4EE8-76E4-4068-877A-7BFEB32987CF}"/>
              </a:ext>
            </a:extLst>
          </p:cNvPr>
          <p:cNvSpPr/>
          <p:nvPr/>
        </p:nvSpPr>
        <p:spPr>
          <a:xfrm>
            <a:off x="5503705" y="6290855"/>
            <a:ext cx="215651" cy="2525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3CF154-0769-49A2-9AF0-C1B45DC4E865}"/>
              </a:ext>
            </a:extLst>
          </p:cNvPr>
          <p:cNvSpPr/>
          <p:nvPr/>
        </p:nvSpPr>
        <p:spPr>
          <a:xfrm>
            <a:off x="5953285" y="6283235"/>
            <a:ext cx="215651" cy="252549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94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79A2-EFE7-4B75-9FC5-726F5243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83981"/>
            <a:ext cx="8901874" cy="2054035"/>
          </a:xfrm>
        </p:spPr>
        <p:txBody>
          <a:bodyPr/>
          <a:lstStyle/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วิธีการขอหนังสือรับรองการแจ้ง</a:t>
            </a:r>
            <a:b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b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การขอรับใบอนุญาต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795C2-1153-4D59-B3D8-671AC909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A9B1-EDCE-47C1-A88E-28B7C569CBFC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309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83A33-82C8-4CBA-A697-0AEE39F9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FA424-044C-41C8-AE02-5D874481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51" y="762000"/>
            <a:ext cx="8444649" cy="414527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7E3801-2DC6-46DC-8488-76C220A832E8}"/>
              </a:ext>
            </a:extLst>
          </p:cNvPr>
          <p:cNvCxnSpPr/>
          <p:nvPr/>
        </p:nvCxnSpPr>
        <p:spPr>
          <a:xfrm>
            <a:off x="2926080" y="1414272"/>
            <a:ext cx="6486144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>
            <a:extLst>
              <a:ext uri="{FF2B5EF4-FFF2-40B4-BE49-F238E27FC236}">
                <a16:creationId xmlns:a16="http://schemas.microsoft.com/office/drawing/2014/main" id="{D33CD1D5-9A99-4E5E-BD26-DBA575E0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771525"/>
            <a:ext cx="73898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C1C9DA02-6370-4A46-8BD4-3356355F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6725"/>
            <a:ext cx="82184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9ED29E36-ACDB-4562-B494-2FB3908F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0" y="759493"/>
            <a:ext cx="1487488" cy="314325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9E4A-D36C-4AC4-9A82-65B96796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5348E-58D9-4680-8FEF-FBC8CDDBB8F9}"/>
              </a:ext>
            </a:extLst>
          </p:cNvPr>
          <p:cNvSpPr/>
          <p:nvPr/>
        </p:nvSpPr>
        <p:spPr>
          <a:xfrm>
            <a:off x="879810" y="736633"/>
            <a:ext cx="1863390" cy="33718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EA7B-96A7-4722-A3B6-7B9F0F0C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95" y="190918"/>
            <a:ext cx="8543925" cy="1018507"/>
          </a:xfrm>
        </p:spPr>
        <p:txBody>
          <a:bodyPr/>
          <a:lstStyle/>
          <a:p>
            <a:pPr algn="r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การขอรับหนังสือรับรองการแจ้ง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๒ และ พิษจากสัตว์ กลุ่มที่ ๑) </a:t>
            </a:r>
            <a:b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การขอรับใบอนุญาต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๓ และ พิษจากสัตว์ กลุ่มที่ ๒) </a:t>
            </a:r>
            <a:endParaRPr lang="th-TH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7F008-ED01-44FC-BE4D-78EA00763118}"/>
              </a:ext>
            </a:extLst>
          </p:cNvPr>
          <p:cNvSpPr/>
          <p:nvPr/>
        </p:nvSpPr>
        <p:spPr>
          <a:xfrm>
            <a:off x="1496247" y="1743923"/>
            <a:ext cx="828975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/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 (มาตรา ๒๓ ก)</a:t>
            </a:r>
          </a:p>
          <a:p>
            <a:pPr marL="531813" indent="-531813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 เป็นเจ้าของกิจการ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(กรณีนิติบุคคลต้องแจ้ง ชื่อผู้แทน หรือ ผู้มีอำนาจทำการแทน)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 มีอายุไม่ต่ำกว่า ๒๐ ปีบริบูรณ์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 มีถิ่นที่อยู่ในประเทศไทย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(เอกสารแสดงว่ามีที่อยู่ในประเทศไทย)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(๔)  มีสถานที่ผลิตหรือมีไว้ในครอบครองเชื้อโรคหรือพิษจากสัตว์ และปฏิบัติตามประกาศที่ออกตามมาตรา ๖ (๔)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(๕)  มีผู้ดำเนินการและผู้มีหน้าที่ปฏิบัติการตามประกาศที่ออกตามมาตรา ๖ (๕)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(๖)  ไม่มีลักษณะต้องห้ามตามมาตรา ๒๓ (ข)</a:t>
            </a:r>
          </a:p>
          <a:p>
            <a:pPr marL="531813" indent="-531813"/>
            <a:endParaRPr lang="th-TH" altLang="th-TH" sz="9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31813" indent="-531813"/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E510F-77B3-4B1E-85F5-DABD474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76D8-4466-495E-839D-2CFB05475F9C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6C18-C2EF-4151-830F-221633C43217}"/>
              </a:ext>
            </a:extLst>
          </p:cNvPr>
          <p:cNvSpPr/>
          <p:nvPr/>
        </p:nvSpPr>
        <p:spPr>
          <a:xfrm>
            <a:off x="1496247" y="5064327"/>
            <a:ext cx="6266688" cy="447257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ส่งเอกสารหลักฐานตามข้อ (๑) – (๕) ประกอบการแจ้ง/ขอรับใบอนุญาต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33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318E-BE1C-4E61-A6A6-A308DA4A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6" y="1392489"/>
            <a:ext cx="8093995" cy="4351338"/>
          </a:xfrm>
        </p:spPr>
        <p:txBody>
          <a:bodyPr/>
          <a:lstStyle/>
          <a:p>
            <a:pPr marL="0" indent="0">
              <a:buNone/>
            </a:pPr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หน้าที่ของผู้รับหนังสือรับรองการแจ้ง/ผู้รับใบอนุญาต (มาตรา ๒๕)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altLang="th-TH" sz="2000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ภายใต้บังคับบทบัญญัติมาตรา ๒๑ และมาตรา ๒๒</a:t>
            </a:r>
          </a:p>
          <a:p>
            <a:pPr marL="0" indent="0"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 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แสดงหนังสือรับรองการแจ้งหรือใบอนุญาต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ไว้ในที่เปิดเผยและเห็นได้ง่าย ณ สถานที่              ที่ระบุไว้ในหนังสือรับรองการแจ้งหรือใบอนุญาต</a:t>
            </a:r>
          </a:p>
          <a:p>
            <a:pPr marL="0" indent="0">
              <a:buAutoNum type="thaiNumParenR" startAt="2"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จัดให้มีบัญชี</a:t>
            </a: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เชื้อโรคหรือพิษจากสัตว์ และบัญชีเกี่ยวกับการผลิต นำเข้า ส่งออก ขาย นำผ่าน  หรือมีไว้ในครอบครองเชื้อโรคหรือพิษจากสัตว์</a:t>
            </a:r>
          </a:p>
          <a:p>
            <a:pPr marL="0" indent="0">
              <a:buAutoNum type="thaiNumParenR" startAt="2"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จัดให้มีเอกสารแสดงรายละเอียดการประเมินความปลอดภัยของเทคโนโลยีที่ใช้ในการผลิต     </a:t>
            </a: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เชื้อโรคหรือพิษจากสัตว์ และให้เก็บเอกสารดังกล่าวไว้ไม่น้อยกว่าห้าปี เพื่อการตรวจสอบของพนักงานเจ้าหน้าที่</a:t>
            </a:r>
            <a:endParaRPr lang="th-TH" sz="2400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1CAE1-6D53-4225-8345-EB1B06CF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2279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01444"/>
              </p:ext>
            </p:extLst>
          </p:nvPr>
        </p:nvGraphicFramePr>
        <p:xfrm>
          <a:off x="1082467" y="1476460"/>
          <a:ext cx="8543925" cy="455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๒๐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ผู้ผลิต นําเข้า ส่งออก ขาย นําผ่าน หรือมีไว้ในครอบครองซึ่งเชื้อโรค กลุ่มที่ ๑ ฝ่าฝืนหรือไม่ปฏิบัติตามประกาศที่ออกตามมาตรา ๖ (๔) (๑๐) (๑๑) (๑๒) (๑๓) (๑๔) และ (๑๕)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505866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ผู้ผลิต นําเข้า ส่งออก ขาย นําผ่าน หรือมีไว้ในครอบครองซึ่งเชื้อโรค กลุ่มที่ ๒ หรือพิษจากสัตว์ กลุ่มที่ ๑ ฝ่าฝืนหรือไม่ปฏิบัติตามประกาศที่ออกตามมาตรา ๖ (๔) (๕) (๑๐) (๑๑) (๑๒) (๑๓) (๑๔) (๑๕)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 (๑๘)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  <a:tr h="1153429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ผู้ผลิต นําเข้า ส่งออก ขาย นําผ่าน หรือมีไว้ในครอบครองซึ่งเชื้อโรค กลุ่มที่ ๓ หรือพิษจากสัตว์ กลุ่มที่ ๒ ฝ่าฝืนหรือไม่ปฏิบัติตามประกาศที่ออกตามมาตรา ๖ (๔) (๕) (๑๐) (๑๑) (๑๒) (๑๓) (๑๔) (๑๕) 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(๑๘)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๑ ๑๐๐,๐๐๐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๒ ๑๕๐,๐๐๐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ครั้งต่อไป ๒๐๐,๐๐๐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469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203536" y="136525"/>
            <a:ext cx="8422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(ผู้ผลิต นำเข้า ส่งออก ขาย นำผ่าน หรือมีไว้ในครอบครอง)</a:t>
            </a:r>
          </a:p>
          <a:p>
            <a:pPr algn="ctr"/>
            <a:r>
              <a:rPr lang="th-TH" sz="2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โทษปรับสถานเดียว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13049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11605"/>
              </p:ext>
            </p:extLst>
          </p:nvPr>
        </p:nvGraphicFramePr>
        <p:xfrm>
          <a:off x="1117864" y="1403665"/>
          <a:ext cx="8543925" cy="469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1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551599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ผู้รับหนังสือรับรองการแจ้งหรือผู้รับใบอนุญาตผู้ใด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๑)  ไม่แสดงหนังสือรับรองการแจ้งหรือใบอนุญาตไว้ในที่เปิดเผยและเห็นได้ง่าย ณ สถานที่ที่ระบุไว้ในหนังสือรับรองการแจ้งหรือใบอนุญาต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๕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๗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๕๐๐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๑๐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52420">
                <a:tc>
                  <a:txBody>
                    <a:bodyPr/>
                    <a:lstStyle/>
                    <a:p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๒)  ไม่จัดให้มีบัญชีเชื้อโรคหรือพิษจากสัตว์  และบัญชีเกี่ยวกับการผลิต นําเข้า ส่งออก ขาย นําผ่าน หรือมีไว้ในครอบครองเชื้อโรคหรือพิษจากสัตว์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  <a:tr h="1476067">
                <a:tc>
                  <a:txBody>
                    <a:bodyPr/>
                    <a:lstStyle/>
                    <a:p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๓)  ไม่จัดให้มีเอกสารแสดงรายละเอียดการประเมินความปลอดภัยของเทคโนโลยีที่ใช้ในการผลิตเชื้อโรคหรือพิษจากสัตว์ และ        เก็บเอกสารดังกล่าวไว้ไม่น้อยกว่าห้าปีเพื่อการตรวจสอบของ พนักงานเจ้าหน้าที่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๐๐๐ บาท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469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176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82"/>
              </p:ext>
            </p:extLst>
          </p:nvPr>
        </p:nvGraphicFramePr>
        <p:xfrm>
          <a:off x="1119469" y="1304879"/>
          <a:ext cx="8543925" cy="489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ไม่ยื่นคําขอต่ออธิบดีกรณีที่มีข้อมูลใดเปลี่ยนแปลงไปจากรายการในหนังสือรับรองการแจ้งหรือใบอนุญา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505866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ใดฝ่าฝืนหรือไม่ปฏิบัติตามประกาศที่รัฐมนตรีกําหนดเกี่ยวกับการดําเนินการในรูปของผลิตภัณฑ์สําเร็จรูป กระบวนการตรวจวินิจฉัยโรค หรือกระบวนการชันสูตรพลิกศพ และการเก็บตัวอย่างจากยา อาหาร ผลิตภัณฑ์สุขภาพ สิ่งแวดล้อม หรือการตรวจวิเคราะห์ทางห้องปฏิบัติการ เพื่อประโยชน์ด้านการแพทย์และการสาธารณสุข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  <a:tr h="1181501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๓๐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ผู้ผลิต นําเข้า ส่งออก ขาย นําผ่าน หรือมีไว้ในครอบครองเชื้อโรค กลุ่มที่ ๑  มีเชื้อโรคที่มีระดับความรุนแรงสูงขึ้น โดยไม่ดําเนินการ ตามหลักเกณฑ์ วิธีการ และเงื่อนไขตามมาตรา ๒๑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558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950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4617E-553C-43EC-B1DC-47B9E4D9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pic>
        <p:nvPicPr>
          <p:cNvPr id="1034" name="Picture 10" descr="Laboratory Microscope Analysis Bacterial Culture Microscope Study Bacteria Microscope Scientific — Stock Photo">
            <a:extLst>
              <a:ext uri="{FF2B5EF4-FFF2-40B4-BE49-F238E27FC236}">
                <a16:creationId xmlns:a16="http://schemas.microsoft.com/office/drawing/2014/main" id="{0BB02D40-331E-4ADC-B6CA-B681BED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88" y="2799578"/>
            <a:ext cx="2149948" cy="14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8" descr="COVID-19 (SARS-CoV-2) – Asia Pacific Society of Infection Control – APSIC">
            <a:extLst>
              <a:ext uri="{FF2B5EF4-FFF2-40B4-BE49-F238E27FC236}">
                <a16:creationId xmlns:a16="http://schemas.microsoft.com/office/drawing/2014/main" id="{EC7A4752-F28C-4950-BD8D-8F0D6B47E9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20" descr="COVID-19 (SARS-CoV-2) – Asia Pacific Society of Infection Control – APSIC">
            <a:extLst>
              <a:ext uri="{FF2B5EF4-FFF2-40B4-BE49-F238E27FC236}">
                <a16:creationId xmlns:a16="http://schemas.microsoft.com/office/drawing/2014/main" id="{C3C42228-80D9-4B3D-A301-F0FB811A1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2" descr="COVID-19 (SARS-CoV-2) – Asia Pacific Society of Infection Control – APSIC">
            <a:extLst>
              <a:ext uri="{FF2B5EF4-FFF2-40B4-BE49-F238E27FC236}">
                <a16:creationId xmlns:a16="http://schemas.microsoft.com/office/drawing/2014/main" id="{1D2867F1-2303-4AFD-83F9-4304C1AD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48" name="Picture 24" descr="จีนหักล้าง 16 ข่าวลือ COVID-19 : ข่าวลือที่ 1. ไวรัสฯ  พัฒนาขึ้นโดยห้องปฏิบัติการของจีน - SONDHI TALK">
            <a:extLst>
              <a:ext uri="{FF2B5EF4-FFF2-40B4-BE49-F238E27FC236}">
                <a16:creationId xmlns:a16="http://schemas.microsoft.com/office/drawing/2014/main" id="{D87199D8-B5CE-4BCF-9086-B520643B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31" y="3091"/>
            <a:ext cx="2845867" cy="15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ungus">
            <a:extLst>
              <a:ext uri="{FF2B5EF4-FFF2-40B4-BE49-F238E27FC236}">
                <a16:creationId xmlns:a16="http://schemas.microsoft.com/office/drawing/2014/main" id="{DA9ED469-D329-43B7-A4A3-E4F3C9AA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87" y="-524"/>
            <a:ext cx="2822684" cy="16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IBRARY BOOK: โรคฝีตับจากเชื้อรา">
            <a:extLst>
              <a:ext uri="{FF2B5EF4-FFF2-40B4-BE49-F238E27FC236}">
                <a16:creationId xmlns:a16="http://schemas.microsoft.com/office/drawing/2014/main" id="{BE988D5A-58C1-4B42-8E81-14416C5A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87" y="1609081"/>
            <a:ext cx="2149949" cy="11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uman Immunodeficiency Virus, HIV Infection, HIV Viruse, HIV Viriuses">
            <a:extLst>
              <a:ext uri="{FF2B5EF4-FFF2-40B4-BE49-F238E27FC236}">
                <a16:creationId xmlns:a16="http://schemas.microsoft.com/office/drawing/2014/main" id="{6E5522FC-7020-48B5-BA77-B0C44DB6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52" y="8313"/>
            <a:ext cx="3198347" cy="16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โรคที่เกิดจากปรสิต - PARASITE CUTE">
            <a:extLst>
              <a:ext uri="{FF2B5EF4-FFF2-40B4-BE49-F238E27FC236}">
                <a16:creationId xmlns:a16="http://schemas.microsoft.com/office/drawing/2014/main" id="{0CF0E487-8DAF-4ABD-B032-E2F353B1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" y="4038600"/>
            <a:ext cx="4701773" cy="28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Production of Diphtheria Toxin (Classic Reprint): Park, William  Hallock: 9780260136695: Amazon.com: Books">
            <a:extLst>
              <a:ext uri="{FF2B5EF4-FFF2-40B4-BE49-F238E27FC236}">
                <a16:creationId xmlns:a16="http://schemas.microsoft.com/office/drawing/2014/main" id="{D89F0EBE-4A52-40A2-B9DA-AEABDABA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02" y="1596777"/>
            <a:ext cx="4701773" cy="27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tulinum Neurotoxin and Tetanus Toxin - Kindle edition by Simpson, Lance.  Professional &amp; Technical Kindle eBooks @ Amazon.com.">
            <a:extLst>
              <a:ext uri="{FF2B5EF4-FFF2-40B4-BE49-F238E27FC236}">
                <a16:creationId xmlns:a16="http://schemas.microsoft.com/office/drawing/2014/main" id="{6A9CEECA-D2C7-4204-9AEA-6891D4D2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66" y="1587119"/>
            <a:ext cx="1728787" cy="24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วิธีป้องกันอันตรายจากสัตว์มีพิษในช่วงหน้าฝน - Tonkit360">
            <a:extLst>
              <a:ext uri="{FF2B5EF4-FFF2-40B4-BE49-F238E27FC236}">
                <a16:creationId xmlns:a16="http://schemas.microsoft.com/office/drawing/2014/main" id="{AD7A8CE0-39EB-41BD-97EF-028873A3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8" y="4038600"/>
            <a:ext cx="5191885" cy="28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FBA80-AFCD-4A7E-9C02-FD2A50602BB7}"/>
              </a:ext>
            </a:extLst>
          </p:cNvPr>
          <p:cNvSpPr txBox="1"/>
          <p:nvPr/>
        </p:nvSpPr>
        <p:spPr>
          <a:xfrm>
            <a:off x="3476590" y="1847067"/>
            <a:ext cx="3001716" cy="1967655"/>
          </a:xfrm>
          <a:prstGeom prst="rect">
            <a:avLst/>
          </a:prstGeom>
          <a:gradFill>
            <a:gsLst>
              <a:gs pos="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แบคทีเรีย รา ไวรัส ปรสิต</a:t>
            </a:r>
          </a:p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สารชีวภาพ</a:t>
            </a:r>
          </a:p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พิษจากสัตว์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945910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633335"/>
              </p:ext>
            </p:extLst>
          </p:nvPr>
        </p:nvGraphicFramePr>
        <p:xfrm>
          <a:off x="1119469" y="1433931"/>
          <a:ext cx="8543925" cy="463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153429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 เชื้อโรค กลุ่มที่ ๒  หรือพิษจากสัตว์   กลุ่มที่ ๑  มีเชื้อโรคหรือพิษจากสัตว์ที่มีระดับความรุนแรงสูงขึ้น โดย      ไม่ดําเนินการตามหลักเกณฑ์ วิธีการ และเงื่อนไขตามมาตรา ๒๒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๑ ๑๐๐,๐๐๐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๒ ๑๕๐,๐๐๐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ครั้งต่อไป ๒๐๐,๐๐๐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98193"/>
                  </a:ext>
                </a:extLst>
              </a:tr>
              <a:tr h="1153429"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ผู้ผลิต นําเข้า ส่งออก ขาย นําผ่าน หรือมีไว้ในครอบครองเชื้อโรค กลุ่มที่ ๑ ผู้รับหนังสือรับรองการแจ้ง หรือผู้รับใบอนุญาต มีเชื้อโรคหรือพิษจากสัตว์ที่มีระดับความรุนแรงสูงขึ้นและไม่ประสงค์จะดําเนินการต่อ แต่มิได้ทําลายหรือส่งมอบเชื้อโรคหรือพิษจากสัตว์นั้นให้แก่ผู้รับหนังสือรับรองการแจ้งหรือผู้รับใบอนุญาตราย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</a:p>
                    <a:p>
                      <a:endParaRPr lang="th-TH" sz="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</a:p>
                    <a:p>
                      <a:endParaRPr lang="th-TH" sz="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</a:p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521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4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4969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92100"/>
              </p:ext>
            </p:extLst>
          </p:nvPr>
        </p:nvGraphicFramePr>
        <p:xfrm>
          <a:off x="1131661" y="1425743"/>
          <a:ext cx="8543925" cy="400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๓๑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ไม่แจ้งให้อธิบดีทราบกรณีที่มีเหตุความไม่ปลอดภัยและอันตรายต่อบุคคล สิ่งแวดล้อม หรือสาธารณชน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15189"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ไม่ดําเนินการตามที่อธิบดีสั่งให้ดําเนินการเมื่อมีเหตุความไม่ปลอดภัยและอันตราย      ต่อบุคคล สิ่งแวดล้อม หรือสาธารณชน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  <a:tr h="1179095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ไม่แจ้งเป็นหนังสือมายังอธิบดีก่อนวันเลิกดําเนิน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558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382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86974"/>
              </p:ext>
            </p:extLst>
          </p:nvPr>
        </p:nvGraphicFramePr>
        <p:xfrm>
          <a:off x="1119469" y="1407950"/>
          <a:ext cx="8543925" cy="469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ไม่ยุติการดําเนินการนับแต่วันที่ได้รับแจ้งคําสั่งไม่อนุญา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15189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๓๕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หนังสือรับรองการแจ้งหรือผู้รับใบอนุญาตมิได้ทําลายหรือส่งมอบเชื้อโรคหรือพิษจากสัตว์ที่เหลืออยู่ให้แก่ผู้รับหนังสือรับรองการแจ้งหรือผู้รับใบอนุญาตรายอื่น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๕๐,๐๐๐ บาท</a:t>
                      </a: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</a:p>
                    <a:p>
                      <a:endParaRPr lang="th-TH" sz="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๗๕,๐๐๐ บาท</a:t>
                      </a: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</a:p>
                    <a:p>
                      <a:endParaRPr lang="th-TH" sz="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๑๐๐,๐๐๐ บาท</a:t>
                      </a: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และปรับวันละ ๕,๐๐๐ บาทตลอดเวลาที่ไม่ปฏิบัติให้ถูกต้อง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94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77161"/>
              </p:ext>
            </p:extLst>
          </p:nvPr>
        </p:nvGraphicFramePr>
        <p:xfrm>
          <a:off x="1107277" y="1396781"/>
          <a:ext cx="8543925" cy="360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3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ทายาท ผู้จัดการมรดก ผู้ชําระบัญชี ผู้ดําเนินการ หรือผู้มีหน้าที่ปฏิบัติการ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ไม่แจ้งต่ออธิบดีภายในสิบห้าวันนับแต่วันที่ผู้รับหนังสือรับรอง   การแจ้งหรือผู้รับใบอนุญาตตายหรือสิ้นสภาพนิติบุคคล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ไม่ทําลายหรือส่งมอบเชื้อโรคหรือพิษจากสัตว์ที่เหลืออยู่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15189"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ทายาทประสงค์จะผลิต นําเข้า ส่งออก ขาย นําผ่าน หรือมีไว้ในครอบครองเชื้อโรคหรือพิษจากสัตว์ต่อไป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ไม่แจ้งเป็นหนังสือต่ออธิบดีเพื่อขอรับหนังสือรับรองการแจ้ง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ไม่ยื่นคําขอรับใบอนุญาตจากอธิบดี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๑๐๐,๐๐๐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และปรับวันละ ๒,๐๐๐ บาทตลอดเวลาที่ไม่ปฏิบัติให้ถูกต้อง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ผู้รับหนังสือรับรองการแจ้งหรือผู้รับใบอนุญาต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559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EA7B-96A7-4722-A3B6-7B9F0F0C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95" y="190918"/>
            <a:ext cx="8543925" cy="1018507"/>
          </a:xfrm>
        </p:spPr>
        <p:txBody>
          <a:bodyPr/>
          <a:lstStyle/>
          <a:p>
            <a:pPr algn="r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การขอรับหนังสือรับรองการแจ้ง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๒ และ พิษจากสัตว์ กลุ่มที่ ๑) </a:t>
            </a:r>
            <a:b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การขอรับใบอนุญาต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๓ และ พิษจากสัตว์ กลุ่มที่ ๒) </a:t>
            </a:r>
            <a:endParaRPr lang="th-TH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7F008-ED01-44FC-BE4D-78EA00763118}"/>
              </a:ext>
            </a:extLst>
          </p:cNvPr>
          <p:cNvSpPr/>
          <p:nvPr/>
        </p:nvSpPr>
        <p:spPr>
          <a:xfrm>
            <a:off x="1496247" y="1743923"/>
            <a:ext cx="828975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/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 (มาตรา ๒๓ ก)</a:t>
            </a:r>
          </a:p>
          <a:p>
            <a:pPr marL="531813" indent="-531813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 เป็นเจ้าของกิจการ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(กรณีนิติบุคคลต้องแจ้ง ชื่อผู้แทน หรือ ผู้มีอำนาจทำการแทน)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(๒)  มีอายุไม่ต่ำกว่า ๒๐ ปีบริบูรณ์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(๓)  มีถิ่นที่อยู่ในประเทศไทย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(เอกสารแสดงว่ามีที่อยู่ในประเทศไทย)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 มีสถานที่ผลิตหรือมีไว้ในครอบครองเชื้อโรคหรือพิษจากสัตว์ และปฏิบัติตามประกาศ   ที่ออกตามมาตรา ๖ (๔)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(๕)  มีผู้ดำเนินการและผู้มีหน้าที่ปฏิบัติการตามประกาศที่ออกตามมาตรา ๖ (๕)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(๖)  ไม่มีลักษณะต้องห้ามตามมาตรา ๒๓ (ข)</a:t>
            </a:r>
          </a:p>
          <a:p>
            <a:pPr marL="531813" indent="-531813"/>
            <a:endParaRPr lang="th-TH" altLang="th-TH" sz="9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31813" indent="-531813"/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E510F-77B3-4B1E-85F5-DABD474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76D8-4466-495E-839D-2CFB05475F9C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6C18-C2EF-4151-830F-221633C43217}"/>
              </a:ext>
            </a:extLst>
          </p:cNvPr>
          <p:cNvSpPr/>
          <p:nvPr/>
        </p:nvSpPr>
        <p:spPr>
          <a:xfrm>
            <a:off x="1496247" y="5064327"/>
            <a:ext cx="6266688" cy="447257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ส่งเอกสารหลักฐานตามข้อ (๑) – (๕) ประกอบการแจ้ง/ขอรับใบอนุญาต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69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06388EAC-AB04-4C52-B0A9-D4533F7F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ประกาศกระทรวงสาธารณสุข เรื่อง ลักษณะของสถานที่ผลิตหรือมีไว้ในครอบครอง           และการดำเนินการเกี่ยวกับเชื้อโรคและพิษจากสัตว์ พ.ศ. ๒๕๖๓</a:t>
            </a:r>
            <a:endParaRPr lang="th-TH" altLang="th-TH" sz="2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189A705-E47E-4D3C-ADB4-588E100E88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7133" y="1219200"/>
            <a:ext cx="8910637" cy="4857417"/>
          </a:xfrm>
        </p:spPr>
        <p:txBody>
          <a:bodyPr/>
          <a:lstStyle/>
          <a:p>
            <a:pPr marL="533400" indent="-179388"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</a:p>
          <a:p>
            <a:pPr marL="35401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๑  จำแนกสถานปฏิบัติการเป็น ๔ ระดับ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28B4C-762A-48F0-8786-FCBC50D1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A62C4-BB3E-4279-A70A-D42F0D58460D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B6A9DE-B6B1-4662-BFD6-AEC9BD66CF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82624" y="2033968"/>
          <a:ext cx="8228075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56">
                  <a:extLst>
                    <a:ext uri="{9D8B030D-6E8A-4147-A177-3AD203B41FA5}">
                      <a16:colId xmlns:a16="http://schemas.microsoft.com/office/drawing/2014/main" val="2596019024"/>
                    </a:ext>
                  </a:extLst>
                </a:gridCol>
                <a:gridCol w="6484619">
                  <a:extLst>
                    <a:ext uri="{9D8B030D-6E8A-4147-A177-3AD203B41FA5}">
                      <a16:colId xmlns:a16="http://schemas.microsoft.com/office/drawing/2014/main" val="3484504993"/>
                    </a:ext>
                  </a:extLst>
                </a:gridCol>
              </a:tblGrid>
              <a:tr h="37678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เชื้อโรค/พิษจากสัตว์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5496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kumimoji="0" lang="th-TH" altLang="th-TH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๑</a:t>
                      </a:r>
                      <a:endParaRPr lang="th-TH" sz="2200" b="1" i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8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๒</a:t>
                      </a:r>
                      <a:endParaRPr lang="th-TH" sz="2200" b="1" i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๒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๓ ที่สามารถดําเนินการได้ในห้องปฏิบัติการระดับ ๒ เสริมสมรรถนะ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สารชีวภาพทุกกลุ่ม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สารชีวภาพ กลุ่มที่ ๓ ที่สามารถดําเนินการได้ในห้องปฏิบัติการระดับ ๒ เสริมสมรรถนะ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พิษจากสัตว์ทุกกลุ่ม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1389"/>
                  </a:ext>
                </a:extLst>
              </a:tr>
              <a:tr h="376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๓</a:t>
                      </a:r>
                      <a:endParaRPr lang="th-TH" sz="2200" b="1" i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เช่นเดียวกับ ระดับ ๒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98067"/>
                  </a:ext>
                </a:extLst>
              </a:tr>
              <a:tr h="376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๔</a:t>
                      </a:r>
                      <a:endParaRPr lang="th-TH" sz="2200" b="1" i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200" b="1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เชื้อโรคทุกกลุ่ม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พิษจากสัตว์ทุกกลุ่ม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8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84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11E3FA6-D886-49FC-A088-0693E1536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8B21858-F854-47B4-9218-0278AA21E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๒ สถานปฏิบัติการระดับ ๑ มีข้อกำหนดเกี่ยวกับ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ลักษณะของสถานปฏิบัติการ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สถานปฏิบัติการที่ใช้สัตว์ในการปฏิบัติการกับเชื้อโรค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การติดฉลากที่ภาชนะบรรจุหรือหีบห่อของภาชนะบรรจุ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ระบบความปลอดภัยและระบบคุณภาพในการดำเนินการ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B4223-82DE-4BEC-B6FD-22157ACD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3069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165FE889-9CB7-4AA0-9E84-D7559CF65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5D00FB1-364D-47EC-9145-5485DD195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1420813"/>
            <a:ext cx="8543925" cy="4999037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๓ สถานปฏิบัติการระดับ ๒ มีข้อกำหนดเกี่ยวกับ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ลักษณะของสถานปฏิบัติการ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สถานปฏิบัติการที่ใช้สัตว์ในการปฏิบัติการกับเชื้อโรค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สถานปฏิบัติการที่มีการดำเนินการเกี่ยวกับศพ ซากสัตว์ ชิ้นส่วน อวัยวะ เนื้อเยื่อ ฯลฯ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สถานปฏิบัติการที่ดำเนินการกับสารชีวภาพ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ลักษณะของภาชนะบรรจุอย่างน้อย ๒ ชั้น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การติดฉลากที่ภาชนะบรรจุหรือหีบห่อของภาชนะบรรจุ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การจัดให้มีข้อมูลเกี่ยวกับเชื้อโรคหรือพิษจากสัตว์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(PSDS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SDS)</a:t>
            </a:r>
            <a:endParaRPr lang="th-TH" alt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จำนวนหรือปริมาณที่สามารถมีไว้ในครอบครอง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ระบบความปลอดภัยและระบบคุณภาพในการดำเนินการ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รายละเอียดเพิ่มเติมสำหรับ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BSL-2 enhanced</a:t>
            </a:r>
            <a:endParaRPr lang="th-TH" alt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4294B1-3785-4B4B-A993-51AA6FAD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477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C52DB88-1CB7-41B9-A4B4-B9A5029B5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7F6CDD3-302E-4AB9-8F15-EE8322F88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1593850"/>
            <a:ext cx="8543925" cy="4200525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๔ สถานปฏิบัติการระดับ ๓ มีข้อกำหนดเกี่ยวกับ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ลักษณะของสถานปฏิบัติการ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สถานปฏิบัติการที่ใช้สัตว์ในการปฏิบัติการกับเชื้อโรค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ลักษณะของภาชนะบรรจุอย่างน้อย ๒ ชั้น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การติดฉลากที่ภาชนะบรรจุหรือหีบห่อของภาชนะบรรจุ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การจัดให้มีข้อมูลเกี่ยวกับเชื้อโรคหรือพิษจากสัตว์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(PSDS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SDS)</a:t>
            </a:r>
            <a:endParaRPr lang="th-TH" alt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จำนวนหรือปริมาณที่สามารถมีไว้ในครอบครอง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ระบบความปลอดภัยและระบบคุณภาพในการดำเนินการ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E9037-E20C-4542-9B46-1C1BB656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530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377392DA-D6F0-46C8-A385-22747A886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2BE90E-FB1E-4842-889F-22BA6DED6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๕ สถานปฏิบัติการระดับ ๔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ลักษณะของสถานที่</a:t>
            </a:r>
            <a:r>
              <a:rPr lang="th-TH" alt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ผลิตหรือสถานที่มี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</a:t>
            </a:r>
            <a:r>
              <a:rPr lang="th-TH" alt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ครอบครอง และการดำเนินการ                 ในสถานปฏิบัติการระดับ ๔  </a:t>
            </a:r>
            <a:r>
              <a:rPr lang="th-TH" alt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ให้ได้รับความเห็นชอบจากคณะกรรมการเชื้อ</a:t>
            </a:r>
            <a:r>
              <a:rPr lang="th-TH" altLang="th-TH" sz="240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โรคและ      พิษ</a:t>
            </a:r>
            <a:r>
              <a:rPr lang="th-TH" alt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จากสัตว์</a:t>
            </a:r>
          </a:p>
          <a:p>
            <a:pPr marL="1295400" lvl="2" indent="-381000">
              <a:buFont typeface="Wingdings" panose="05000000000000000000" pitchFamily="2" charset="2"/>
              <a:buNone/>
            </a:pPr>
            <a:endParaRPr lang="th-TH" alt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B499747-165B-4918-99A0-82D09809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875088"/>
            <a:ext cx="8991600" cy="7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เอกสารแนบท้ายประกาศฯ</a:t>
            </a:r>
          </a:p>
          <a:p>
            <a:pPr lvl="2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แบบป้ายสัญลักษณ์ “อันตรายทางชีวภาพ”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46CF7-606A-4303-ABC3-C96550D9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028D3-0C78-43B7-BC21-12BCC740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779" y="3292475"/>
            <a:ext cx="24286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6BA73-6AF7-4AEA-B535-5E10900D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  <p:sp>
        <p:nvSpPr>
          <p:cNvPr id="4" name="AutoShape 2" descr="Ebola can't escape Israeli mobile isolation units - ISRAEL21c">
            <a:extLst>
              <a:ext uri="{FF2B5EF4-FFF2-40B4-BE49-F238E27FC236}">
                <a16:creationId xmlns:a16="http://schemas.microsoft.com/office/drawing/2014/main" id="{4C8D6487-7D40-41C9-9A8F-657CB130EF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Ebola can't escape Israeli mobile isolation units - ISRAEL21c">
            <a:extLst>
              <a:ext uri="{FF2B5EF4-FFF2-40B4-BE49-F238E27FC236}">
                <a16:creationId xmlns:a16="http://schemas.microsoft.com/office/drawing/2014/main" id="{10796355-7FA1-4A28-801B-248DFB9C0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5095" y="1516555"/>
            <a:ext cx="444299" cy="4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ได้ประโยชน์เป็นคู่ ด้วยดูโอโพรไบโอติค!... - DUTCHIE YOGHURT | ดัชชี่  โยเกิร์ต | Facebook">
            <a:extLst>
              <a:ext uri="{FF2B5EF4-FFF2-40B4-BE49-F238E27FC236}">
                <a16:creationId xmlns:a16="http://schemas.microsoft.com/office/drawing/2014/main" id="{6A5583FB-E243-414F-9542-CE22927F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3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สถานผลิตยาแผนโบราณ">
            <a:extLst>
              <a:ext uri="{FF2B5EF4-FFF2-40B4-BE49-F238E27FC236}">
                <a16:creationId xmlns:a16="http://schemas.microsoft.com/office/drawing/2014/main" id="{A128B3FB-31CC-4577-85D9-5DE073F3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290"/>
            <a:ext cx="35738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อภ.เปิดชมโรงงานผลิตวัคซีน&quot;ไข้หวัดใหญ่&quot; - Thaihealth.or.th |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E84916A0-654E-49EC-BB58-2070970F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6" y="2157289"/>
            <a:ext cx="1873999" cy="15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n a Secure High Level : วิดีโอสต็อก (ปลอดค่าลิขสิทธิ์ 100%) 26643424 |  Shutterstock">
            <a:extLst>
              <a:ext uri="{FF2B5EF4-FFF2-40B4-BE49-F238E27FC236}">
                <a16:creationId xmlns:a16="http://schemas.microsoft.com/office/drawing/2014/main" id="{186A0DDF-9F5E-49A1-AA11-4C7A60FF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3" y="-4055"/>
            <a:ext cx="3533798" cy="21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โรงงานเบียร์ไฮเนเก้น - สถานที่ท่องในประเทศเนเธอร์แลนด์">
            <a:extLst>
              <a:ext uri="{FF2B5EF4-FFF2-40B4-BE49-F238E27FC236}">
                <a16:creationId xmlns:a16="http://schemas.microsoft.com/office/drawing/2014/main" id="{A4563921-38E8-4591-82B6-19FCE38F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55" y="-5802"/>
            <a:ext cx="2773848" cy="21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piber biomaterial | Spiber® Technologies">
            <a:extLst>
              <a:ext uri="{FF2B5EF4-FFF2-40B4-BE49-F238E27FC236}">
                <a16:creationId xmlns:a16="http://schemas.microsoft.com/office/drawing/2014/main" id="{541E526C-C796-48A6-9F8E-730ABDA8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3" y="2140925"/>
            <a:ext cx="2691907" cy="21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piber and North Face Japan create first readily-available spider silk  jacket">
            <a:extLst>
              <a:ext uri="{FF2B5EF4-FFF2-40B4-BE49-F238E27FC236}">
                <a16:creationId xmlns:a16="http://schemas.microsoft.com/office/drawing/2014/main" id="{29C3CEFC-DC06-4090-A5AA-44BD3B80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19" y="4338983"/>
            <a:ext cx="2700364" cy="25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ค้นหาเซรุ่มต้านพิษครอบจักรวาล ยอมให้งูกัด 200 ครั้ง ฉีดพิษงูเข้าสู่ร่างอีก  700 ครั้ง - BBC News ไทย">
            <a:extLst>
              <a:ext uri="{FF2B5EF4-FFF2-40B4-BE49-F238E27FC236}">
                <a16:creationId xmlns:a16="http://schemas.microsoft.com/office/drawing/2014/main" id="{CC17B8E1-3B18-48C3-A381-03C0CE2E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49"/>
            <a:ext cx="3932461" cy="25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สถานเสาวภา สภากาชาดไทย : Queen Saovabha Memorial Institute">
            <a:extLst>
              <a:ext uri="{FF2B5EF4-FFF2-40B4-BE49-F238E27FC236}">
                <a16:creationId xmlns:a16="http://schemas.microsoft.com/office/drawing/2014/main" id="{2CB4BAB3-354A-4887-B9D8-542B7465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73" y="4144144"/>
            <a:ext cx="3640221" cy="27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A58A5B-762F-46B7-949C-8414A89AF21B}"/>
              </a:ext>
            </a:extLst>
          </p:cNvPr>
          <p:cNvSpPr txBox="1"/>
          <p:nvPr/>
        </p:nvSpPr>
        <p:spPr>
          <a:xfrm>
            <a:off x="3573873" y="2194560"/>
            <a:ext cx="1741741" cy="13849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</a:t>
            </a:r>
          </a:p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จากเชื้อโรค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BB164-9560-4C58-B914-42BD3A539083}"/>
              </a:ext>
            </a:extLst>
          </p:cNvPr>
          <p:cNvSpPr txBox="1"/>
          <p:nvPr/>
        </p:nvSpPr>
        <p:spPr>
          <a:xfrm>
            <a:off x="3572257" y="3601162"/>
            <a:ext cx="3624926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และพิษจากสัตว์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2441682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93511-0C34-43E5-BCEC-2F06C166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40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50853-0E2F-44E9-BB18-FC7348E0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51" y="0"/>
            <a:ext cx="8427149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2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3A7C33-F4E7-4813-97E8-C41E9BC0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41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AF8AD-7E67-46C6-A6EA-40B30340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72" y="0"/>
            <a:ext cx="8457228" cy="46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0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F8F62-B507-4157-B492-8D7E6146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42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EC206-09B4-423B-9A4D-46BE0095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851916"/>
            <a:ext cx="8434387" cy="1574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AB951B-9A10-4A5F-8675-330B1F6B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2122088"/>
            <a:ext cx="8434387" cy="23612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4978D-42DC-4F5B-85A5-15C3C1EBBA5A}"/>
              </a:ext>
            </a:extLst>
          </p:cNvPr>
          <p:cNvCxnSpPr/>
          <p:nvPr/>
        </p:nvCxnSpPr>
        <p:spPr>
          <a:xfrm>
            <a:off x="2499360" y="3465576"/>
            <a:ext cx="6986016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930CC5-9ED2-4133-8ECF-7A49192A7FF8}"/>
              </a:ext>
            </a:extLst>
          </p:cNvPr>
          <p:cNvCxnSpPr>
            <a:cxnSpLocks/>
          </p:cNvCxnSpPr>
          <p:nvPr/>
        </p:nvCxnSpPr>
        <p:spPr>
          <a:xfrm>
            <a:off x="1700784" y="3776472"/>
            <a:ext cx="2785872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08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EA7B-96A7-4722-A3B6-7B9F0F0C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95" y="190918"/>
            <a:ext cx="8543925" cy="1018507"/>
          </a:xfrm>
        </p:spPr>
        <p:txBody>
          <a:bodyPr/>
          <a:lstStyle/>
          <a:p>
            <a:pPr algn="r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การขอรับหนังสือรับรองการแจ้ง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๒ และ พิษจากสัตว์ กลุ่มที่ ๑) </a:t>
            </a:r>
            <a:b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การขอรับใบอนุญาต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(เชื้อโรค กลุ่มที่ ๓ และ พิษจากสัตว์ กลุ่มที่ ๒) </a:t>
            </a:r>
            <a:endParaRPr lang="th-TH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7F008-ED01-44FC-BE4D-78EA00763118}"/>
              </a:ext>
            </a:extLst>
          </p:cNvPr>
          <p:cNvSpPr/>
          <p:nvPr/>
        </p:nvSpPr>
        <p:spPr>
          <a:xfrm>
            <a:off x="1496247" y="1743923"/>
            <a:ext cx="828975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/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 (มาตรา ๒๓ ก)</a:t>
            </a:r>
          </a:p>
          <a:p>
            <a:pPr marL="531813" indent="-531813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 เป็นเจ้าของกิจการ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(กรณีนิติบุคคลต้องแจ้ง ชื่อผู้แทน หรือ ผู้มีอำนาจทำการแทน)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(๒)  มีอายุไม่ต่ำกว่า ๒๐ ปีบริบูรณ์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(๓)  มีถิ่นที่อยู่ในประเทศไทย 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(เอกสารแสดงว่ามีที่อยู่ในประเทศไทย)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(๔)  มีสถานที่ผลิตหรือมีไว้ในครอบครองเชื้อโรคหรือพิษจากสัตว์ และปฏิบัติตามประกาศที่ออกตามมาตรา ๖ (๔)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 มีผู้ดำเนินการและผู้มีหน้าที่ปฏิบัติการตามประกาศที่ออกตามมาตรา ๖ (๕)</a:t>
            </a:r>
          </a:p>
          <a:p>
            <a:pPr marL="531813" indent="-531813"/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(๖)  ไม่มีลักษณะต้องห้ามตามมาตรา ๒๓ (ข)</a:t>
            </a:r>
          </a:p>
          <a:p>
            <a:pPr marL="531813" indent="-531813"/>
            <a:endParaRPr lang="th-TH" altLang="th-TH" sz="9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31813" indent="-531813"/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E510F-77B3-4B1E-85F5-DABD474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76D8-4466-495E-839D-2CFB05475F9C}" type="slidenum">
              <a:rPr lang="th-TH" smtClean="0"/>
              <a:pPr>
                <a:defRPr/>
              </a:pPr>
              <a:t>43</a:t>
            </a:fld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6C18-C2EF-4151-830F-221633C43217}"/>
              </a:ext>
            </a:extLst>
          </p:cNvPr>
          <p:cNvSpPr/>
          <p:nvPr/>
        </p:nvSpPr>
        <p:spPr>
          <a:xfrm>
            <a:off x="1496247" y="5064327"/>
            <a:ext cx="6266688" cy="447257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ส่งเอกสารหลักฐานตามข้อ (๑) – (๕) ประกอบการแจ้ง/ขอรับใบอนุญาต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74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0E20-A856-4A8E-8E75-B769A595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07" y="1347537"/>
            <a:ext cx="8543925" cy="482942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ผู้ดำเนินการ 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ผู้ควบคุม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การผลิตฯ + </a:t>
            </a: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ในหนังสือรับรองการแจ้งหรือใบอนุญาต        	ให้เป็นผู้ดำเนินการ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 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(ตามประกาศกระทรวงสาธารณสุข เรื่อง ผู้ดำเนินการและผู้มีหน้าที่ปฏิบัติการฯ พ.ศ. ๒๕๖๑)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 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(ตามประกาศกระทรวงสาธารณสุข เรื่อง ผู้ดำเนินการและผู้มีหน้าที่ปฏิบัติการฯ พ.ศ. ๒๕๖๑)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ผู้มีหน้าที่ปฏิบัติการ</a:t>
            </a: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การผลิตฯ + </a:t>
            </a: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</a:t>
            </a: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ในหนังสือรับรองการแจ้งหรือใบอนุญาต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alt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ให้เป็นผู้มีหน้าที่ปฏิบัติการ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(ตามประกาศกระทรวงสาธารณสุข เรื่อง ผู้ดำเนินการและผู้มีหน้าที่ปฏิบัติการฯ พ.ศ. ๒๕๖๑)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(ตามประกาศกระทรวงสาธารณสุข เรื่อง ผู้ดำเนินการและผู้มีหน้าที่ปฏิบัติการฯ พ.ศ. ๒๕๖๑)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altLang="th-TH" sz="2400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E35E8-5C4D-4002-AA47-E83D3EF1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998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351A0E-0E8A-4206-81EC-0914D395AD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1933" y="1360205"/>
          <a:ext cx="8358654" cy="418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2">
                  <a:extLst>
                    <a:ext uri="{9D8B030D-6E8A-4147-A177-3AD203B41FA5}">
                      <a16:colId xmlns:a16="http://schemas.microsoft.com/office/drawing/2014/main" val="1096387525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val="15538674"/>
                    </a:ext>
                  </a:extLst>
                </a:gridCol>
                <a:gridCol w="2438567">
                  <a:extLst>
                    <a:ext uri="{9D8B030D-6E8A-4147-A177-3AD203B41FA5}">
                      <a16:colId xmlns:a16="http://schemas.microsoft.com/office/drawing/2014/main" val="3355240413"/>
                    </a:ext>
                  </a:extLst>
                </a:gridCol>
              </a:tblGrid>
              <a:tr h="406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การกระทำความผิด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บทลงโทษ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568"/>
                  </a:ext>
                </a:extLst>
              </a:tr>
              <a:tr h="1205392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 (๕)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ผู้ดําเนินการหรือผู้มีหน้าที่ปฏิบัติการฝ่าฝืนหรือไม่ปฏิบัติตามหน้าที่</a:t>
                      </a:r>
                    </a:p>
                    <a:p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ที่กําหนดไว้ในประกาศที่ออกตามมาตรา ๖ (๕)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000" i="1" dirty="0">
                          <a:solidFill>
                            <a:srgbClr val="FF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2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(๔) ประกาศกระทรวงสาธารณสุข เรื่อง ผู้ดำเนินการและผู้มีหน้าที่ปฏิบัติการตามพระราชบัญญัติเชื้อโรคและพิษจากสัตว์ พ.ศ. ๒๕๕๘ พ.ศ. ๒๕๖๑</a:t>
                      </a:r>
                      <a:endParaRPr lang="th-TH" altLang="th-TH" sz="2000" i="1" dirty="0">
                        <a:solidFill>
                          <a:srgbClr val="FF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๑ ๒๕,๐๐๐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ครั้งที่ ๒ ๔๐,๐๐๐ บาท</a:t>
                      </a:r>
                    </a:p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ครั้งต่อไป ๕๐,๐๐๐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01331"/>
                  </a:ext>
                </a:extLst>
              </a:tr>
              <a:tr h="1215189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ทายาท ผู้จัดการมรดก ผู้ชําระบัญชี ผู้ดําเนินการ หรือผู้มีหน้าที่ปฏิบัติการ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ไม่แจ้งต่ออธิบดีภายในสิบห้าวันนับแต่วันที่ผู้รับหนังสือรับรอง   การแจ้งหรือผู้รับใบอนุญาตตายหรือสิ้นสภาพนิติบุคคล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ไม่ทําลายหรือส่งมอบเชื้อโรคหรือพิษจากสัตว์ที่เหลืออยู่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๑๐,๐๐๐ บาท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589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857-514F-4599-A470-51418B7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45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8D76-028B-43F2-8D19-9FBBD7FC274F}"/>
              </a:ext>
            </a:extLst>
          </p:cNvPr>
          <p:cNvSpPr txBox="1"/>
          <p:nvPr/>
        </p:nvSpPr>
        <p:spPr>
          <a:xfrm>
            <a:off x="1021933" y="565485"/>
            <a:ext cx="842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บทกำหนดโทษสำหรับ</a:t>
            </a: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ผู้ดำเนินการและผู้มีหน้าที่ปฏิบัติการ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8495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B515E-CD8F-45E7-9D52-ABEB7892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46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0578A-E4CD-488F-A03E-E6D2B0F4BAAE}"/>
              </a:ext>
            </a:extLst>
          </p:cNvPr>
          <p:cNvPicPr/>
          <p:nvPr/>
        </p:nvPicPr>
        <p:blipFill rotWithShape="1">
          <a:blip r:embed="rId2"/>
          <a:srcRect l="11832" t="13945" r="12917" b="1"/>
          <a:stretch/>
        </p:blipFill>
        <p:spPr bwMode="auto">
          <a:xfrm>
            <a:off x="1450848" y="0"/>
            <a:ext cx="8455152" cy="485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B7222-14F5-4694-B69B-05D402AC15BA}"/>
              </a:ext>
            </a:extLst>
          </p:cNvPr>
          <p:cNvSpPr txBox="1"/>
          <p:nvPr/>
        </p:nvSpPr>
        <p:spPr>
          <a:xfrm>
            <a:off x="1912429" y="5044507"/>
            <a:ext cx="55002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การขอหนังสือรับรองการแจ้ง/การขอรับใบอนุญาต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การขอต่ออายุหนังสือรับรองการแจ้ง/ใบอนุญาต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การขอแก้ไข/เปลี่ยนแปลงรายการในหนังสือรับรองการแจ้ง/ใบอนุญาต</a:t>
            </a:r>
          </a:p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1331907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B5E39F-D240-49A0-A17D-E5D742C4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47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E3DD0-6B5C-4FA4-B6D9-16791C61E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8656" y="0"/>
            <a:ext cx="8467344" cy="4888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5267F-0F7E-4420-9927-A86A7E90E9D9}"/>
              </a:ext>
            </a:extLst>
          </p:cNvPr>
          <p:cNvSpPr txBox="1"/>
          <p:nvPr/>
        </p:nvSpPr>
        <p:spPr>
          <a:xfrm>
            <a:off x="1912429" y="5105467"/>
            <a:ext cx="55002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การขอหนังสือรับรองการแจ้ง/การขอรับใบอนุญาต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การขอต่ออายุหนังสือรับรองการแจ้ง/ใบอนุญาต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000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การขอแก้ไข/เปลี่ยนแปลงรายการในหนังสือรับรองการแจ้ง/ใบอนุญาต</a:t>
            </a:r>
          </a:p>
          <a:p>
            <a:pPr algn="ctr"/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218627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0944-0425-4872-88AC-7168ED0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26577"/>
            <a:ext cx="8543925" cy="1325563"/>
          </a:xfrm>
        </p:spPr>
        <p:txBody>
          <a:bodyPr/>
          <a:lstStyle/>
          <a:p>
            <a:pPr algn="ctr"/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และ ประเภท</a:t>
            </a:r>
            <a:b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ของหนังสือรับรองการแจ้งและใบอนุญาต</a:t>
            </a:r>
            <a:endParaRPr lang="th-TH" i="1" dirty="0">
              <a:solidFill>
                <a:srgbClr val="FF00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4B9E8-D2C5-435A-83F5-E9D7DA50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A9B1-EDCE-47C1-A88E-28B7C569CBFC}" type="slidenum">
              <a:rPr lang="th-TH" smtClean="0"/>
              <a:pPr>
                <a:defRPr/>
              </a:pPr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803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9">
            <a:extLst>
              <a:ext uri="{FF2B5EF4-FFF2-40B4-BE49-F238E27FC236}">
                <a16:creationId xmlns:a16="http://schemas.microsoft.com/office/drawing/2014/main" id="{42BF7CDC-8325-4076-B6C8-42DCFD2B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5232400"/>
            <a:ext cx="7778750" cy="7985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6EC937B-48D7-41EB-9023-D9F450D0A0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หนังสือรับรองการแจ้งและใบอนุญาต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CD6563F3-1FB4-461F-988E-F59962CFE6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628775"/>
            <a:ext cx="8902700" cy="46799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ประเภทของหนังสือรับรองการแจ้งและใบอนุญาต (มาตรา ๒๔)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รวมทั้งหมด ๑๒ ประเภท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ผู้รับหนังสือรับรองการแจ้ง/ผู้รับใบอนุญาตตาม (๑) (๒) (๓) (๔) หรือ (๕) ให้ถือว่าเป็นผู้รับ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th-TH" altLang="th-TH" sz="2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หนังสือรับรองการแจ้ง/ผู้รับใบอนุญาตตาม (๖) ด้วย</a:t>
            </a:r>
          </a:p>
        </p:txBody>
      </p:sp>
      <p:graphicFrame>
        <p:nvGraphicFramePr>
          <p:cNvPr id="36912" name="Group 48">
            <a:extLst>
              <a:ext uri="{FF2B5EF4-FFF2-40B4-BE49-F238E27FC236}">
                <a16:creationId xmlns:a16="http://schemas.microsoft.com/office/drawing/2014/main" id="{4825FE03-4A0A-49D4-BB88-5391F54B0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76624"/>
              </p:ext>
            </p:extLst>
          </p:nvPr>
        </p:nvGraphicFramePr>
        <p:xfrm>
          <a:off x="974725" y="2276475"/>
          <a:ext cx="8564563" cy="2776538"/>
        </p:xfrm>
        <a:graphic>
          <a:graphicData uri="http://schemas.openxmlformats.org/drawingml/2006/table">
            <a:tbl>
              <a:tblPr/>
              <a:tblGrid>
                <a:gridCol w="695325">
                  <a:extLst>
                    <a:ext uri="{9D8B030D-6E8A-4147-A177-3AD203B41FA5}">
                      <a16:colId xmlns:a16="http://schemas.microsoft.com/office/drawing/2014/main" val="453407301"/>
                    </a:ext>
                  </a:extLst>
                </a:gridCol>
                <a:gridCol w="3516313">
                  <a:extLst>
                    <a:ext uri="{9D8B030D-6E8A-4147-A177-3AD203B41FA5}">
                      <a16:colId xmlns:a16="http://schemas.microsoft.com/office/drawing/2014/main" val="95919555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145172015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4180960885"/>
                    </a:ext>
                  </a:extLst>
                </a:gridCol>
              </a:tblGrid>
              <a:tr h="39396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หนังสือรับรองการแจ้ง ๖ ประเภท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ใบอนุญาต ๖ ประเภท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53386"/>
                  </a:ext>
                </a:extLst>
              </a:tr>
              <a:tr h="393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499950"/>
                  </a:ext>
                </a:extLst>
              </a:tr>
              <a:tr h="393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นำเข้า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นำเข้า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11139"/>
                  </a:ext>
                </a:extLst>
              </a:tr>
              <a:tr h="393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ส่งออก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ส่งออก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20656"/>
                  </a:ext>
                </a:extLst>
              </a:tr>
              <a:tr h="393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ขาย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ขาย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27248"/>
                  </a:ext>
                </a:extLst>
              </a:tr>
              <a:tr h="393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นำผ่าน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นำผ่าน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54822"/>
                  </a:ext>
                </a:extLst>
              </a:tr>
              <a:tr h="4127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มีไว้ในครอบครอง</a:t>
                      </a:r>
                      <a:r>
                        <a:rPr kumimoji="0" lang="th-TH" altLang="th-TH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  <a:endParaRPr kumimoji="0" lang="th-TH" altLang="th-TH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มีไว้ในครอบครอง</a:t>
                      </a:r>
                      <a:r>
                        <a:rPr kumimoji="0" lang="th-TH" alt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เชื้อโรคและพิษจากสัตว์</a:t>
                      </a:r>
                      <a:endParaRPr kumimoji="0" lang="th-TH" altLang="th-TH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4734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6A9C9-FF18-4CDB-BE01-719F4BB9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49</a:t>
            </a:fld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4DB24-B7A3-43C2-8C9A-1D5F19D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  <p:pic>
        <p:nvPicPr>
          <p:cNvPr id="3074" name="Picture 2" descr="UploadImage">
            <a:extLst>
              <a:ext uri="{FF2B5EF4-FFF2-40B4-BE49-F238E27FC236}">
                <a16:creationId xmlns:a16="http://schemas.microsoft.com/office/drawing/2014/main" id="{468D2932-5E5E-4DD1-88AE-5EDE5EEE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62" y="5171502"/>
            <a:ext cx="2788754" cy="16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C0FBB2-B84B-4694-A3CA-6CF83D52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43" y="5389241"/>
            <a:ext cx="2627329" cy="14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DF) Smallpox and biological warfare: The case for abandoning vaccination  of military personnel">
            <a:extLst>
              <a:ext uri="{FF2B5EF4-FFF2-40B4-BE49-F238E27FC236}">
                <a16:creationId xmlns:a16="http://schemas.microsoft.com/office/drawing/2014/main" id="{AC468E23-1E35-4CDE-B7C1-D2D6EADA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69" y="-8207"/>
            <a:ext cx="3964148" cy="54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tain wages biological warfare with smallpox - Timeline - Native Voices">
            <a:extLst>
              <a:ext uri="{FF2B5EF4-FFF2-40B4-BE49-F238E27FC236}">
                <a16:creationId xmlns:a16="http://schemas.microsoft.com/office/drawing/2014/main" id="{5FAFF4FB-E8DD-4625-BDA4-9185863E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22" y="2295775"/>
            <a:ext cx="2221250" cy="15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ย้อนรอย 'สงครามเชื้อโรคในประวัติศาสตร์'">
            <a:extLst>
              <a:ext uri="{FF2B5EF4-FFF2-40B4-BE49-F238E27FC236}">
                <a16:creationId xmlns:a16="http://schemas.microsoft.com/office/drawing/2014/main" id="{635BF750-AF15-4E3A-86A4-B1BE29B2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96" y="28443"/>
            <a:ext cx="4242404" cy="22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ไทยป่วยวัณโรคสูงอันดับ18ของโลก - Thaihealth.or.th |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AD5B776D-FBC3-4E20-B86C-1D845627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06" y="3865575"/>
            <a:ext cx="2181566" cy="15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ssible coronavirus patient being held in isolation in northern Indiana |  News | wdrb.com">
            <a:extLst>
              <a:ext uri="{FF2B5EF4-FFF2-40B4-BE49-F238E27FC236}">
                <a16:creationId xmlns:a16="http://schemas.microsoft.com/office/drawing/2014/main" id="{9D3852AC-4A5F-4088-8260-836A4AC4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15" y="3346480"/>
            <a:ext cx="3073091" cy="20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ape of Ebola Patient in Congo Sparks Fear of Further Infection | Voice  of America - English">
            <a:extLst>
              <a:ext uri="{FF2B5EF4-FFF2-40B4-BE49-F238E27FC236}">
                <a16:creationId xmlns:a16="http://schemas.microsoft.com/office/drawing/2014/main" id="{F402BC7E-E5C4-4992-AEB9-C39D9F0F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2249464"/>
            <a:ext cx="1799122" cy="11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ความรู้คู่ผิว">
            <a:extLst>
              <a:ext uri="{FF2B5EF4-FFF2-40B4-BE49-F238E27FC236}">
                <a16:creationId xmlns:a16="http://schemas.microsoft.com/office/drawing/2014/main" id="{935362AE-6ECF-4EB6-9286-8CBA8A2A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4344"/>
            <a:ext cx="1752861" cy="15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จนท.สหรัฐ 22 รายอาจติดเชื้อแอนแทรกซ์ระหว่างการทดลองในห้องแล็บในฐานทัพในเกาหลีใต้  – i-News">
            <a:extLst>
              <a:ext uri="{FF2B5EF4-FFF2-40B4-BE49-F238E27FC236}">
                <a16:creationId xmlns:a16="http://schemas.microsoft.com/office/drawing/2014/main" id="{86263327-B178-40B6-9D03-8631A9C8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16" y="5404576"/>
            <a:ext cx="2627328" cy="14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DB2D3-5764-4911-8913-4B34DCB80F79}"/>
              </a:ext>
            </a:extLst>
          </p:cNvPr>
          <p:cNvSpPr txBox="1"/>
          <p:nvPr/>
        </p:nvSpPr>
        <p:spPr>
          <a:xfrm>
            <a:off x="1379668" y="1302284"/>
            <a:ext cx="4418039" cy="26139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การทำให้เชื้อโรคแพร่กระจาย</a:t>
            </a:r>
          </a:p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การนำเชื้อโรคไปใช้ในทางที่</a:t>
            </a:r>
          </a:p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ผิดกฎหมาย เป็นอันตรายต่อชีวิต</a:t>
            </a:r>
          </a:p>
          <a:p>
            <a:pPr algn="ctr">
              <a:lnSpc>
                <a:spcPct val="150000"/>
              </a:lnSpc>
            </a:pPr>
            <a:r>
              <a:rPr lang="th-TH" b="1" i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และสิ่งแวดล้อม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7E291E-2900-4C28-BD35-EDB3B5DCB90E}"/>
              </a:ext>
            </a:extLst>
          </p:cNvPr>
          <p:cNvSpPr/>
          <p:nvPr/>
        </p:nvSpPr>
        <p:spPr>
          <a:xfrm>
            <a:off x="5815584" y="1170432"/>
            <a:ext cx="1962912" cy="53302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792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6BB4F0AE-6A53-4D97-8B54-74402DEEE2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3600" b="1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อนุบัญญัติเกี่ยวกับการแจ้งและการขออนุญาต ๕ ฉบับ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B4E9230-8DC1-433B-B30F-5911BDA75F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17650" y="1520825"/>
            <a:ext cx="7770813" cy="49323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endParaRPr lang="th-TH" altLang="th-TH" sz="2400" b="1" dirty="0">
              <a:solidFill>
                <a:srgbClr val="FF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กฎกระทรวงการแจ้งและการออกหนังสือรับรองการแจ้งผลิต นำเข้า ส่งออก ขาย นำผ่าน หรือมีไว้ในครอบครองเชื้อโรค กลุ่มที่ ๒ และพิษจากสัตว์ กลุ่มที่ ๑ พ.ศ. ๒๕๖๓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๒๑ วรรคสาม  มาตรา ๒๖ วรรคสอง  และมาตรา ๓๐)</a:t>
            </a:r>
            <a:endParaRPr lang="en-US" altLang="th-TH" sz="2000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กฎกระทรวงการขอรับใบอนุญาตและการอนุญาตผลิต นำเข้า ส่งออก ขาย นำผ่าน หรือ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มีไว้ในครอบครองเชื้อโรค กลุ่มที่ ๓ และพิษจากสัตว์ กลุ่มที่ ๒ พ.ศ. ๒๕๖๓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๒๒ วรรคสอง  มาตรา ๒๓  มาตรา ๒๖ วรรคสอง  มาตรา ๓๐ วรรคสาม      และมาตรา ๓๓ วรรคสอง)</a:t>
            </a:r>
            <a:endParaRPr lang="en-US" altLang="th-TH" sz="2000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(๓) กฎกระทรวงกำหนดค่าธรรมเนียมและยกเว้นค่าธรรมเนียมการดำเนินการเกี่ยวกับเชื้อโรค   และพิษจากสัตว์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A8BF5-6162-4D05-915B-3ECE54EC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50</a:t>
            </a:fld>
            <a:endParaRPr lang="th-TH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4428540B-2C5A-48A6-8540-67B9A04937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3600" b="1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อนุบัญญัติเกี่ยวกับการแจ้งและการขออนุญาต ๕ ฉบับ (ต่อ)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5936CD4-435F-4697-A779-02206E5419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66863" y="1617663"/>
            <a:ext cx="7958137" cy="48244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endParaRPr lang="th-TH" altLang="th-TH" sz="2400" b="1" dirty="0">
              <a:solidFill>
                <a:srgbClr val="FF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(๔) กฎกระทรวงการแจ้งในกรณีที่ผู้รับหนังสือรับรองการแจ้งหรือผู้รับใบอนุญาตตายหรือสิ้นสภาพนิติบุคคล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๓๖ วรรคสาม)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(๕) ประกาศกระทรวงสาธารณสุข เรื่อง การเลิกการผลิต นำเข้า ส่งออก ขาย นำผ่าน และ            มีไว้ในครอบครองเชื้อโรคและพิษจากสัตว์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(๑๔)  และมาตรา ๓๓ วรรคสอง)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endParaRPr lang="th-TH" altLang="th-TH" sz="2400" b="1" dirty="0">
              <a:solidFill>
                <a:srgbClr val="FF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173B3-D892-4B72-BC8E-47D31305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51</a:t>
            </a:fld>
            <a:endParaRPr lang="th-TH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7A657C14-68CC-4591-B611-11C7D23A08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0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อนุบัญญัติเกี่ยวกับการปฏิบัติงาน ๑๒ ฉบับ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DD9AA59-9F58-461F-B7C7-E5A174580A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2080" y="1524000"/>
            <a:ext cx="8208201" cy="48323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(๑) ประกาศกระทรวงสาธารณสุข เรื่อง รายการเชื้อโรคที่ประสงค์ควบคุมตามมาตรา ๑๘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(๑)  และมาตรา ๑๘)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(๒) ประกาศกระทรวงสาธารณสุข เรื่อง รายการเชื้อโรคที่ประสงค์ควบคุมตามมาตรา ๑๘ (ฉบับที่ ๒)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18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(๑)  และมาตรา ๑๘)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(๓) ประกาศกระทรวงสาธารณสุข เรื่อง รายการเชื้อโรคที่ประสงค์ควบคุมตามมาตรา ๑๘ (ฉบับที่ ๓) พ.ศ. ๒๕๖๓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16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(๑)  และมาตรา ๑๘)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(๔) ประกาศกระทรวงสาธารณสุข เรื่อง รายการพิษจากสัตว์ที่ประสงค์ควบคุมตามมาตรา ๑๙     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(๒)  และมาตรา ๑๙)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(๕) ประกาศกระทรวงสาธารณสุข เรื่อง ลักษณะของสถานที่ผลิตหรือมีไว้ในครอบครอง และ         การดำเนินการเกี่ยวกับเชื้อโรคและพิษจากสัตว์ พ.ศ. ๒๕๖๓    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(๔))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DFCF4-F2F0-4F8F-AFC7-0D4A062E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52</a:t>
            </a:fld>
            <a:endParaRPr lang="th-TH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33F12AF1-0EAC-40D0-AE52-4DB64918C7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อนุบัญญัติเกี่ยวกับการปฏิบัติงาน ๑๒ ฉบับ (ต่อ)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EBC4378-FDF7-4F9D-AC08-BCA5E28024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93825" y="1785937"/>
            <a:ext cx="8016875" cy="47529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(๖) ประกาศกระทรวงสาธารณสุข เรื่อง ผู้ดำเนินการและผู้มีหน้าที่ปฏิบัติการตามพระราชบัญญัติเชื้อโรคและพิษจากสัตว์ พ.ศ. ๒๕๕๘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2400" b="1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 และมาตรา ๖ (๕))</a:t>
            </a:r>
            <a:endParaRPr lang="th-TH" altLang="th-TH" sz="2400" b="1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(๗) ประกาศกระทรวงสาธารณสุข เรื่อง หลักเกณฑ์ วิธีการ และเงื่อนไขที่หน่วยงานตามมาตรา ๒๘ ต้องปฏิบัติ และการจัดให้มีคณะกรรมการควบคุมความปลอดภัยทางชีวภาพ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(๙))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(๘) ประกาศกระทรวงสาธารณสุข เรื่อง การจัดทำและส่งรายงานประจำปีในการผลิต นำเข้า ส่งออก ขาย นำผ่าน หรือมีไว้ในครอบครองเชื้อโรคและพิษจากสัตว์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(๑๘))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(๙) ประกาศกระทรวงสาธารณสุข เรื่อง การศึกษาวิจัยเพื่อการควบคุมโรค การป้องกันโรค และ        การบำบัดโรค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(๑๐))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EEE48-28CB-42A7-B971-4D2CCD44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53</a:t>
            </a:fld>
            <a:endParaRPr lang="th-TH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304FDB7E-24D7-49C2-9305-5E345CED01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th-TH" alt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อนุบัญญัติเกี่ยวกับการปฏิบัติงาน ๑๒ ฉบับ (ต่อ)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593A747-6716-4697-A685-60E0E52133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8763" y="1514284"/>
            <a:ext cx="7881937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(๑๐) ประกาศกระทรวงสาธารณสุข เรื่อง การประเมินความปลอดภัยของเทคโนโลยีที่ใช้ในการผลิตเชื้อโรคและพิษจากสัตว์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(๑๓)  และมาตรา ๓๒ (๔))</a:t>
            </a:r>
            <a:endParaRPr lang="th-TH" alt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(๑๑) ประกาศกระทรวงสาธารณสุข เรื่อง การขนส่ง การส่งมอบ การทำลาย และการทำให้      สิ้นสภาพเชื้อโรคและพิษจากสัตว์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(๑๕))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(๑๒) กฎกระทรวงการแจ้งเหตุความไม่ปลอดภัยและอันตรายเนื่องจากกระบวนการหรือขั้นตอน  ที่เกี่ยวกับการผลิต นำเข้า ส่งออก ขาย นำผ่าน หรือมีไว้ในครอบครองเชื้อโรคหรือพิษจากสัตว์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๓๑ วรรคสี่)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endParaRPr lang="en-US" altLang="th-TH" sz="2400" b="1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849EC-F8BF-449F-AA81-CECED563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54</a:t>
            </a:fld>
            <a:endParaRPr lang="th-TH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EA958215-C94B-45FF-9257-38ADF71BB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71488"/>
            <a:ext cx="8915400" cy="84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อนุบัญญัติที่เกี่ยวข้องอื่น ๆ ๘ ฉบับ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F290474-A0BD-43F4-8D7D-07DEFB7BC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4272" y="1611758"/>
            <a:ext cx="8241155" cy="46427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(๑) ประกาศกระทรวงสาธารณสุข เรื่อง การนำเข้า ส่งออก ขาย นำผ่าน หรือมีไว้ในครอบครองเชื้อโรค  และพิษจากสัตว์ในรูปของผลิตภัณฑ์สำเร็จรูป พ.ศ. ๒๕๖๐</a:t>
            </a:r>
            <a:endParaRPr lang="th-TH" altLang="th-TH" sz="23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(๖))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alt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(๒) ประกาศกระทรวงสาธารณสุข เรื่อง กระบวนการตรวจวินิจฉัยโรค หรือกระบวนการชันสูตรพลิกศพ    ที่เกี่ยวกับเชื้อโรคและพิษจากสัตว์ พ.ศ. ๒๕๖๐</a:t>
            </a:r>
            <a:endParaRPr lang="th-TH" altLang="th-TH" sz="23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(๗))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alt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(๓) ประกาศกระทรวงสาธารณสุข เรื่อง การเก็บตัวอย่างจากยา อาหาร ผลิตภัณฑ์สุขภาพ สิ่งแวดล้อม  หรือการตรวจวิเคราะห์ทางห้องปฏิบัติการ เพื่อประโยชน์ด้านการแพทย์และการสาธารณสุขที่เกี่ยวกับเชื้อโรคและพิษจากสัตว์ พ.ศ. ๒๕๖๐</a:t>
            </a:r>
            <a:endParaRPr lang="th-TH" altLang="th-TH" sz="23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และมาตรา ๖ (๘))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(๔) </a:t>
            </a:r>
            <a:r>
              <a:rPr lang="th-TH" alt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ประกาศกระทรวงสาธารณสุข เรื่อง </a:t>
            </a:r>
            <a:r>
              <a:rPr lang="th-TH" sz="23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การแจ้งคําสั่งพักใช้หนังสือรับรองการแจ้งและใบอนุญาต         และคําสั่งเพิกถอนหนังสือรับรองการแจ้งและใบอนุญาต พ.ศ. ๒๕๖๐</a:t>
            </a:r>
            <a:endParaRPr lang="th-TH" sz="23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indent="-182563">
              <a:spcBef>
                <a:spcPts val="0"/>
              </a:spcBef>
              <a:buNone/>
            </a:pPr>
            <a:r>
              <a:rPr lang="th-TH" altLang="th-TH" sz="20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18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(๑๖)  และมาตรา ๔๐ วรรคสอง)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2B0DA-E215-464A-8F17-23B71580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55</a:t>
            </a:fld>
            <a:endParaRPr lang="th-TH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B3BB-BCC0-4A14-9B99-6E17F134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805307"/>
          </a:xfrm>
        </p:spPr>
        <p:txBody>
          <a:bodyPr/>
          <a:lstStyle/>
          <a:p>
            <a:pPr algn="r"/>
            <a:r>
              <a:rPr lang="th-TH" alt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อนุบัญญัติที่เกี่ยวข้องอื่น ๆ ๘ ฉบับ (ต่อ)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67EA-45DF-4BAC-87AD-5B94E350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63" y="1632140"/>
            <a:ext cx="8147685" cy="4530725"/>
          </a:xfrm>
        </p:spPr>
        <p:txBody>
          <a:bodyPr/>
          <a:lstStyle/>
          <a:p>
            <a:pPr marL="182563" indent="-182563"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(๕) ประกาศกระทรวงสาธารณสุข เรื่อง การใช้อํานาจ การดําเนินการ วิธีการปฏิบัติหน้าที่ และคุณสมบัติของพนักงานเจ้าหน้าที่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lvl="1" indent="30163">
              <a:spcBef>
                <a:spcPts val="0"/>
              </a:spcBef>
              <a:buNone/>
            </a:pP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วรรคหนึ่ง  มาตรา ๖ (๑๗)  และมาตรา ๔๑ วรรคสอง)</a:t>
            </a:r>
          </a:p>
          <a:p>
            <a:pPr marL="25200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(๖) กฎกระทรวงแบบบัตรประจำตัวพนักงานเจ้าหน้าที่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24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๕ และมาตรา ๔๖ วรรคสอง)</a:t>
            </a:r>
            <a:endParaRPr lang="th-TH" altLang="th-TH" sz="2000" i="1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lvl="1" indent="-182563">
              <a:spcBef>
                <a:spcPts val="0"/>
              </a:spcBef>
              <a:buNone/>
            </a:pPr>
            <a:r>
              <a:rPr lang="th-TH" altLang="th-TH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(๗) ประกาศกระทรวงสาธารณสุข เรื่อง หลักเกณฑ์ วิธีการ และเงื่อนไขการแต่งตั้งกรรมการ ผู้ทรงคุณวุฒิในคณะกรรมการเชื้อโรคและพิษจากสัตว์ พ.ศ. ๒๕๕๙</a:t>
            </a:r>
            <a:endParaRPr lang="th-TH" altLang="th-TH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indent="-182563">
              <a:spcBef>
                <a:spcPts val="0"/>
              </a:spcBef>
              <a:buNone/>
            </a:pP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(มาตรา ๕ วรรคหนึ่ง  มาตรา ๗ วรรคสาม และมาตรา ๔๑ วรรคสอง)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(๘) ประกาศคณะกรรมการเชื้อโรคและพิษจากสัตว์ เรื่อง หลักเกณฑ์การเปรียบเทียบตามมาตรา ๘๐  แห่งพระราชบัญญัติเชื้อโรคและพิษจากสัตว์ พ.ศ. ๒๕๕๘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spcAft>
                <a:spcPct val="10000"/>
              </a:spcAft>
              <a:buNone/>
            </a:pPr>
            <a:r>
              <a:rPr lang="th-TH" altLang="th-TH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000" dirty="0">
                <a:solidFill>
                  <a:schemeClr val="fol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๑๒ (๓)  และมาตรา ๘๐)</a:t>
            </a:r>
          </a:p>
          <a:p>
            <a:pPr marL="182563" indent="-182563">
              <a:spcBef>
                <a:spcPts val="0"/>
              </a:spcBef>
              <a:buNone/>
            </a:pPr>
            <a:endParaRPr lang="th-TH" altLang="th-TH" sz="2000" i="1" dirty="0">
              <a:solidFill>
                <a:schemeClr val="fol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indent="-182563">
              <a:buNone/>
            </a:pP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EE12D-D06D-464B-9D85-9AE8AA9C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209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33A0-2CE0-4588-B7FB-4FD46C06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13251"/>
            <a:ext cx="8543925" cy="838033"/>
          </a:xfrm>
        </p:spPr>
        <p:txBody>
          <a:bodyPr/>
          <a:lstStyle/>
          <a:p>
            <a:pPr algn="r"/>
            <a:r>
              <a:rPr 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ประกาศกรมวิทยาศาสตร์การแพทย์ ๘ ฉบับ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0FC8-5B31-4545-8BF8-F12A5D50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764" y="1552074"/>
            <a:ext cx="8543925" cy="4624889"/>
          </a:xfrm>
        </p:spPr>
        <p:txBody>
          <a:bodyPr/>
          <a:lstStyle/>
          <a:p>
            <a:pPr marL="457200" indent="-457200">
              <a:buAutoNum type="thaiNumParenBoth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การรับรองหน่วยงานหรือองค์กรที่มีหลักสูตรอบรม     ด้านความปลอดภัยทางชีวภาพและการรักษาความปลอดภัยทางชีวภาพ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alt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2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</a:t>
            </a: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การรับรองหน่วยงานหรือองค์กรที่มีหลักสูตรการฝึกอบรมการปฏิบัติงานในสถานปฏิบัติการระดับ  ๓</a:t>
            </a: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3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คุณสมบัติของหีบห่อชั้นนอกสำหรับการขนส่งเชื้อโรค  กลุ่มที่ ๒ และตัวอย่าง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 startAt="3"/>
            </a:pPr>
            <a:endParaRPr lang="th-TH" alt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3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แบบการแจ้งในกรณีที่ผู้รับหนังสือรับรองการแจ้ง หรือ  ผู้รับใบอนุญาตตายหรือสิ้นสภาพนิติบุคคล พ.ศ. 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EF4F6-7774-4226-862A-AF9F3E8F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404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33A0-2CE0-4588-B7FB-4FD46C06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838033"/>
          </a:xfrm>
        </p:spPr>
        <p:txBody>
          <a:bodyPr/>
          <a:lstStyle/>
          <a:p>
            <a:pPr algn="r"/>
            <a:r>
              <a:rPr lang="th-TH" sz="36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ประกาศกรมวิทยาศาสตร์การแพทย์ ๘ ฉบับ (ต่อ)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0FC8-5B31-4545-8BF8-F12A5D50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222" y="1560773"/>
            <a:ext cx="8543925" cy="4624889"/>
          </a:xfrm>
        </p:spPr>
        <p:txBody>
          <a:bodyPr/>
          <a:lstStyle/>
          <a:p>
            <a:pPr marL="457200" indent="-457200">
              <a:buAutoNum type="thaiNumParenBoth" startAt="5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แบบแจ้งผลการส่งมอบ การทำลาย และการตรวจสอบ การสิ้นสภาพภายหลังการทำลายเชื้อโรคหรือพิษจากสัตว์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 startAt="5"/>
            </a:pPr>
            <a:endParaRPr lang="th-TH" alt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6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แบบรายงานเหตุความไม่ปลอดภัยและอันตรายเนื่องจากกระบวนการหรือขั้นตอนที่เกี่ยวกับการผลิต นำเข้า ส่งออก ขาย นำผ่าน หรือมีไว้ในครอบครอง    เชื้อโรคหรือพิษจากสัตว์ พ.ศ. ๒๕๖๒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 startAt="6"/>
            </a:pPr>
            <a:endParaRPr lang="th-TH" alt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7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กำหนดแบบตามประกาศกระทรวงสาธารณสุข เรื่อง    การศึกษาวิจัยเพื่อการควบคุมโรค การป้องกันโรค และการบำบัดโรค พ.ศ. ๒๕๖๑ พ.ศ. ๒๕๖๑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 startAt="7"/>
            </a:pPr>
            <a:endParaRPr lang="th-TH" alt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0"/>
              </a:spcBef>
              <a:buAutoNum type="thaiNumParenBoth" startAt="8"/>
            </a:pPr>
            <a:r>
              <a:rPr lang="th-TH" alt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ประกาศกรมวิทยาศาสตร์การแพทย์ เรื่อง หลักสูตรพนักงานเจ้าหน้าที่ตามพระราชบัญญัติเชื้อโรคและพิษจากสัตว์ พ.ศ. ๒๕๕๘ พ.ศ. ๒๕๖๐</a:t>
            </a:r>
            <a:endParaRPr lang="th-TH" alt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 startAt="8"/>
            </a:pPr>
            <a:endParaRPr lang="th-TH" sz="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92F37-E789-4496-BE43-286AB266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0372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>
            <a:extLst>
              <a:ext uri="{FF2B5EF4-FFF2-40B4-BE49-F238E27FC236}">
                <a16:creationId xmlns:a16="http://schemas.microsoft.com/office/drawing/2014/main" id="{193ACAE3-C7EB-4C79-BAFE-41DB11CB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6256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5">
            <a:extLst>
              <a:ext uri="{FF2B5EF4-FFF2-40B4-BE49-F238E27FC236}">
                <a16:creationId xmlns:a16="http://schemas.microsoft.com/office/drawing/2014/main" id="{11A38621-BDDC-4C02-86B2-1AC15E0A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368" y="3830638"/>
            <a:ext cx="6304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พระราชบัญญัติเชื้อโรคและพิษจากสัตว์ พ.ศ. ๒๕๕๘ และอนุบัญญัติ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A55F9-04AE-4FB3-85EC-021E0D78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59</a:t>
            </a:fld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FE7509-8DCE-4707-A632-8C337A8E4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038" y="390144"/>
            <a:ext cx="8718994" cy="975360"/>
          </a:xfrm>
          <a:noFill/>
        </p:spPr>
        <p:txBody>
          <a:bodyPr/>
          <a:lstStyle/>
          <a:p>
            <a:pPr algn="r" eaLnBrk="1" hangingPunct="1"/>
            <a:r>
              <a:rPr lang="th-TH" alt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กฎหมายควบคุมเชื้อโรคและพิษจากสัตว์ของประเทศไทย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DB6485-8DE8-4990-9854-B01A3DCF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altLang="th-TH"/>
              <a:t>งาน</a:t>
            </a:r>
            <a:r>
              <a:rPr lang="en-US" altLang="th-TH"/>
              <a:t>พระราชบัญญัติเชื้อโรคและพิษจากสัตว์</a:t>
            </a:r>
            <a:endParaRPr lang="th-TH" alt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219BF4-0CAE-4399-8C4B-0DDE001D2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EBDA8-A699-40AE-9686-F7D9B7B8DFA0}" type="slidenum">
              <a:rPr lang="en-US" altLang="th-TH"/>
              <a:pPr>
                <a:defRPr/>
              </a:pPr>
              <a:t>6</a:t>
            </a:fld>
            <a:endParaRPr lang="th-TH" altLang="th-TH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89AA57-3930-4E7A-9B22-E00B499103AD}"/>
              </a:ext>
            </a:extLst>
          </p:cNvPr>
          <p:cNvGraphicFramePr>
            <a:graphicFrameLocks noGrp="1"/>
          </p:cNvGraphicFramePr>
          <p:nvPr/>
        </p:nvGraphicFramePr>
        <p:xfrm>
          <a:off x="1675384" y="1622720"/>
          <a:ext cx="7822184" cy="361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72">
                  <a:extLst>
                    <a:ext uri="{9D8B030D-6E8A-4147-A177-3AD203B41FA5}">
                      <a16:colId xmlns:a16="http://schemas.microsoft.com/office/drawing/2014/main" val="4058657618"/>
                    </a:ext>
                  </a:extLst>
                </a:gridCol>
                <a:gridCol w="6230112">
                  <a:extLst>
                    <a:ext uri="{9D8B030D-6E8A-4147-A177-3AD203B41FA5}">
                      <a16:colId xmlns:a16="http://schemas.microsoft.com/office/drawing/2014/main" val="2361726079"/>
                    </a:ext>
                  </a:extLst>
                </a:gridCol>
              </a:tblGrid>
              <a:tr h="54188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2934"/>
                  </a:ext>
                </a:extLst>
              </a:tr>
              <a:tr h="541884"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๒๔๗๒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กระทรวงมหาดไทยแต่งตั้งคณะกรรมการควบคุมการผลิตวัคซีนและเซรุ่ม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1823"/>
                  </a:ext>
                </a:extLst>
              </a:tr>
              <a:tr h="541884"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๒๔๗๕ 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ประกาศใช้ พ.ร.บ. ควบคุมเชื้อโรคและพิษที่มาจากสัตว์ซึ่งเป็นภัย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15037"/>
                  </a:ext>
                </a:extLst>
              </a:tr>
              <a:tr h="541884"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๒๕๒๕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ประกาศใช้ พ.ร.บ. เชื้อโรคและพิษจากสัตว์ พ.ศ. ๒๕๒๕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3080"/>
                  </a:ext>
                </a:extLst>
              </a:tr>
              <a:tr h="541884"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๒๕๔๔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ประกาศใช้ พ.ร.บ. เชื้อโรคและพิษจากสัตว์ (ฉบับที่ ๒) พ.ศ. ๒๕๔๔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942535"/>
                  </a:ext>
                </a:extLst>
              </a:tr>
              <a:tr h="903140"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400" b="1" dirty="0">
                          <a:solidFill>
                            <a:srgbClr val="FF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๒๕๕๘ </a:t>
                      </a:r>
                      <a:endParaRPr lang="th-TH" sz="2400" b="1" dirty="0">
                        <a:solidFill>
                          <a:srgbClr val="FF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61925" eaLnBrk="1" hangingPunct="1">
                        <a:spcBef>
                          <a:spcPct val="50000"/>
                        </a:spcBef>
                        <a:buNone/>
                        <a:tabLst>
                          <a:tab pos="1608138" algn="l"/>
                        </a:tabLst>
                      </a:pPr>
                      <a:r>
                        <a:rPr lang="th-TH" altLang="th-TH" sz="2400" b="1" i="1" dirty="0">
                          <a:solidFill>
                            <a:srgbClr val="FF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3" action="ppaction://hlinkfile"/>
                        </a:rPr>
                        <a:t>ประกาศใช้ พ.ร.บ. เชื้อโรคและพิษจากสัตว์ พ.ศ. ๒๕๕๘ </a:t>
                      </a:r>
                      <a:endParaRPr lang="th-TH" altLang="th-TH" sz="2400" b="1" i="1" dirty="0">
                        <a:solidFill>
                          <a:srgbClr val="FF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73038" indent="-161925" eaLnBrk="1" hangingPunct="1">
                        <a:spcBef>
                          <a:spcPct val="0"/>
                        </a:spcBef>
                        <a:spcAft>
                          <a:spcPct val="30000"/>
                        </a:spcAft>
                        <a:buNone/>
                        <a:tabLst>
                          <a:tab pos="1608138" algn="l"/>
                        </a:tabLst>
                      </a:pPr>
                      <a:r>
                        <a:rPr lang="th-TH" altLang="th-TH" sz="2000" dirty="0">
                          <a:solidFill>
                            <a:srgbClr val="FF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(วันที่ ๒๖ สิงหาคม ๒๕๕๘ มีผลบังคับใช้ตั้งแต่วันที่ ๒๒ กุมภาพันธ์ ๒๕๕๙)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24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494A48F5-A6BE-45CF-B843-52918F24F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77800"/>
            <a:ext cx="8915400" cy="123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ประกาศกระทรวงสาธารณสุข เรื่อง หลักเกณฑ์ วิธีการ และเงื่อนไขที่หน่วยงาน                ตามมาตรา ๒๘ ต้องปฏิบัติ และการจัดให้มีคณะกรรมการ                                     ควบคุมความปลอดภัยทางชีวภาพ พ.ศ. ๒๕๖๐</a:t>
            </a:r>
            <a:endParaRPr lang="th-TH" altLang="th-TH" sz="2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0287" name="Group 111">
            <a:extLst>
              <a:ext uri="{FF2B5EF4-FFF2-40B4-BE49-F238E27FC236}">
                <a16:creationId xmlns:a16="http://schemas.microsoft.com/office/drawing/2014/main" id="{4F3C78B3-B915-4A01-BFD6-09C14136E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22476"/>
              </p:ext>
            </p:extLst>
          </p:nvPr>
        </p:nvGraphicFramePr>
        <p:xfrm>
          <a:off x="954088" y="1554163"/>
          <a:ext cx="8543925" cy="4646627"/>
        </p:xfrm>
        <a:graphic>
          <a:graphicData uri="http://schemas.openxmlformats.org/drawingml/2006/table">
            <a:tbl>
              <a:tblPr/>
              <a:tblGrid>
                <a:gridCol w="4271962">
                  <a:extLst>
                    <a:ext uri="{9D8B030D-6E8A-4147-A177-3AD203B41FA5}">
                      <a16:colId xmlns:a16="http://schemas.microsoft.com/office/drawing/2014/main" val="3864337189"/>
                    </a:ext>
                  </a:extLst>
                </a:gridCol>
                <a:gridCol w="4271963">
                  <a:extLst>
                    <a:ext uri="{9D8B030D-6E8A-4147-A177-3AD203B41FA5}">
                      <a16:colId xmlns:a16="http://schemas.microsoft.com/office/drawing/2014/main" val="3535310359"/>
                    </a:ext>
                  </a:extLst>
                </a:gridCol>
              </a:tblGrid>
              <a:tr h="695636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หน่วยงานตามมาตรา ๒๘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 ทบวง กรม สถาบันการศึกษาของรัฐ สถานพยาบาลของรัฐ องค์การมหาชน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หน่วยงานอื่นของรัฐ องค์การเภสัชกรรม สภากาชาดไทย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42620"/>
                  </a:ext>
                </a:extLst>
              </a:tr>
              <a:tr h="377817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ที่มีการศึกษาวิจัยเพื่อประโยชน์ในการควบคุมโรค การป้องกันโรค และการบำบัดโรค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42330"/>
                  </a:ext>
                </a:extLst>
              </a:tr>
              <a:tr h="1738045"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838200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57300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7640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13360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908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480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052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624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๑)  มีผู้ดำเนินการและผู้มีหน้าที่ปฏิบัติการตามมาตรา ๖ (๕)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๒)  ปฏิบัติตามหลักเกณฑ์เกี่ยวกับการศึกษาวิจัยเพื่อการควบคุมโรค การป้องกันโรค และการบำบัดโรค        ตามมาตรา ๖ (๑๐)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๓)  มีคณะกรรมการควบคุมความปลอดภัยทางชีวภาพตามข้อกำหนดในหมวด ๒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838200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57300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7640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13360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908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480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052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6240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๑)  มีผู้ดำเนินการและผู้มีหน้าที่ปฏิบัติการตามมาตรา ๖ (๕)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๒)  ปฏิบัติตามหลักเกณฑ์เกี่ยวกับการศึกษาวิจัยเพื่อการ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ควบคุมโรค การป้องกันโรค และการบำบัดโรค        ตามมาตรา ๖ (๑๐)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 ข้อ ๓)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90416"/>
                  </a:ext>
                </a:extLst>
              </a:tr>
              <a:tr h="376230">
                <a:tc>
                  <a:txBody>
                    <a:bodyPr/>
                    <a:lstStyle>
                      <a:lvl1pPr marL="11113" indent="-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017588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539875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2024063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50825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9654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4226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798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3370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-111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แจ้งรายละเอียด พร้อมส่งเอกสารหลักฐานตาม ๑) ๒) และ ๓)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ขอรับหนังสือรับรองการแจ้ง/ขอรับใบอนุญาต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เช่นเดียวกับหน่วยงานอื่น ๆ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18377"/>
                  </a:ext>
                </a:extLst>
              </a:tr>
              <a:tr h="661974">
                <a:tc>
                  <a:txBody>
                    <a:bodyPr/>
                    <a:lstStyle>
                      <a:lvl1pPr marL="11113" indent="-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017588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539875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2024063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50825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9654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4226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798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337050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-111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ู้รับหนังสือรับรองการแจ้ง/ผู้รับใบอนุญาตจนกว่าอธิบดีจะแจ้งคำสั่งไม่ออกหนังสือรับรองการแจ้ง/ใบอนุญาต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38854"/>
                  </a:ext>
                </a:extLst>
              </a:tr>
              <a:tr h="3984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006475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528763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201295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497138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9543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4115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687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3259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หนังสือรับรองการแจ้ง/ใบอนุญาต มีอายุ ๑ ปี (ตามปกติ)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80303"/>
                  </a:ext>
                </a:extLst>
              </a:tr>
              <a:tr h="3984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006475" indent="-381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528763" indent="-3429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2012950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497138" indent="-304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9543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4115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687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325938" indent="-304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จัดส่งบัญชีรายชื่อเชื้อโรค/พิษจากสัตว์ให้กรมวิทย์ฯ ทุก ๓ เดือน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8969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74482-0954-44F0-83DE-FFE20CE9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76D8-4466-495E-839D-2CFB05475F9C}" type="slidenum">
              <a:rPr lang="th-TH" smtClean="0"/>
              <a:pPr>
                <a:defRPr/>
              </a:pPr>
              <a:t>60</a:t>
            </a:fld>
            <a:endParaRPr lang="th-TH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6E1EC104-CCC2-45C0-AF17-62C99F3B6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79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คณะกรรมการควบคุมความปลอดภัยทางชีวภาพ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63FD25D-FBE4-4333-A421-21E4D5B3C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444625"/>
            <a:ext cx="8543925" cy="4362450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</a:p>
          <a:p>
            <a:pPr marL="533400" indent="-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ผู้ทรงคุณวุฒิที่มีความรู้ความเชี่ยวชาญด้านการศึกษาวิจัยเชื้อโรค/พิษจากสัตว์</a:t>
            </a:r>
            <a:r>
              <a:rPr lang="th-TH" altLang="th-TH" sz="24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ในระดับที่สามารถกำกับดูแลการใช้เชื้อโรค/พิษจากสัตว์ในงานวิจัยให้มีความปลอดภัยต่อผู้วิจัย  ประชาชน และสิ่งแวดล้อม</a:t>
            </a:r>
          </a:p>
          <a:p>
            <a:pPr marL="533400" indent="-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จำนวนไม่น้อยกว่า ๕ คน</a:t>
            </a:r>
          </a:p>
          <a:p>
            <a:pPr marL="533400" indent="-5334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33400" indent="-5334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</a:t>
            </a:r>
          </a:p>
          <a:p>
            <a:pPr marL="533400" indent="-5334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กำกับดูแลความปลอดภัยในการใช้เชื้อโรค/พิษจากสัตว์</a:t>
            </a:r>
          </a:p>
          <a:p>
            <a:pPr marL="533400" indent="-5334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พิจารณาและกำหนดแนวทางปฏิบัติให้สอดคล้องกับระดับความเสี่ยง</a:t>
            </a:r>
          </a:p>
          <a:p>
            <a:pPr marL="533400" indent="-5334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ตรวจสอบ และประเมินความปลอดภัยในการใช้เชื้อโรค/พิษจากสัตว์</a:t>
            </a:r>
          </a:p>
          <a:p>
            <a:pPr marL="533400" indent="-5334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ประสานงานและให้ความร่วมมือกับกรมวิทยาศาสตร์การแพทย์ในการกำกับดูแล</a:t>
            </a:r>
          </a:p>
          <a:p>
            <a:pPr marL="533400" indent="-5334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อำนาจหน้าที่เกี่ยวกับการศึกษาวิจัยตามที่หน่วยงานมอบหมาย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DE1D-8E0F-4D7F-BC00-9CD6322F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61</a:t>
            </a:fld>
            <a:endParaRPr lang="th-TH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AA827533-7242-49ED-81C5-1328D982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ประกาศกระทรวงสาธารณสุข เรื่อง การประเมินความปลอดภัยของเทคโนโลยี</a:t>
            </a:r>
            <a:b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ที่ใช้ในการผลิตเชื้อโรคและพิษจากสัตว์ พ.ศ. ๒๕๖๑</a:t>
            </a:r>
            <a:endParaRPr lang="th-TH" altLang="th-TH" sz="2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77C884E-F24B-445A-BCDC-F9F08E6A9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1487488"/>
            <a:ext cx="8543925" cy="4743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การประเมินโดยคำนึงถึงผลลัพธ์และผลกระทบต่อความปลอดภัยของบุคคล สิ่งแวดล้อม หรือสาธารณชนอันเกิดจากการใช้เทคโนโลยีนั้น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กรณีที่ต้องรายงานการประเมินความปลอดภัยของเทคโนโลยี (ส่งกรมวิทย์ฯ)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0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การผลิตเชื้อโรค กลุ่มที่ ๑ ในรูปของเหลวมากกว่า ๑๐๐๐ ลิตร/ของแข็งมากกว่า ๒๐๐ กิโลกรัม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การผลิตเชื้อโรค กลุ่มที่ ๒ ในรูปของเหลวมากกว่า ๑๐ ลิตร/ของแข็งมากกว่า ๑ กิโลกรัม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การผลิตเชื้อโรค กลุ่มที่ ๓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การผลิตพิษจากสัตว์ที่มี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LD50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๑๐๐ นาโนกรัม/กิโลกรัมน้ำหนักตัว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การใช้เทคโนโลยีเปลี่ยนแปลงพันธุกรรมที่อาจส่งผลให้เชื้อโรคมีความรุนแรงในการก่อโรคเพิ่มขึ้น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การใช้เทคโนโลยีที่เปลี่ยนแปลงคุณสมบัติของพิษจากสัตว์ที่อาจส่งผลให้มีอันตรายเพิ่มขึ้น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กรณีเกิดเหตุที่แสดงถึงความไม่ปลอดภัยของเทคโนโลยี หรือกรณีมีการเปลี่ยนแปลงเทคโนโลยี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871A6B-2117-4FB7-9F6B-A4EAFB58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62</a:t>
            </a:fld>
            <a:endParaRPr lang="th-TH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7BD56AAB-1120-4C77-89A6-9681CEA43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ประกาศกระทรวงสาธารณสุข เรื่อง การขนส่ง การส่งมอบ การทำลาย และ</a:t>
            </a:r>
            <a:b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th-TH" altLang="th-TH" sz="28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การทำให้สิ้นสภาพเชื้อโรคและพิษจากสัตว์ พ.ศ. ๒๕๖๑</a:t>
            </a:r>
            <a:endParaRPr lang="th-TH" altLang="th-TH" sz="28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D09D38-DDF4-4493-AADF-76BF40248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๑๔ นิยาม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 หมวด ๑ การขนส่ง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 หมวด ๒ การส่งมอบ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 หมวด ๓ การทำให้สิ้นสภาพ และการทำลาย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FB3BA-B6FB-41B0-BA14-56F2C3AD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63</a:t>
            </a:fld>
            <a:endParaRPr lang="th-TH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AF420F15-0A7E-4A59-A494-2610C1A54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A591320-D0A0-46F2-86F7-5419A860E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5000"/>
              </a:spcAft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๑ การขนส่ง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กำหนดหน้าที่ของผู้รับหนังสือรับรองการแจ้ง/ผู้รับใบอนุญาตเกี่ยวกับการขนส่ง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การขนส่งเชื้อโรค กลุ่มที่ ๑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การขนส่งเชื้อโรค กลุ่มที่ ๒ และตัวอย่าง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การขนส่งเชื้อโรค กลุ่มที่ ๓  กลุ่มที่ ๔  และตัวอย่าง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การขนส่งพิษจากสัตว์ กลุ่มที่ ๑  กลุ่มที่ ๒  กลุ่มที่ ๓  และตัวอย่าง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แนวทางปฏิบัติกรณีเกิดเหตุรั่วไหลของเชื้อโรค/พิษจากสัตว์ระหว่างการขนส่ง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4A1EC-5F5C-4AAD-A477-84684324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64</a:t>
            </a:fld>
            <a:endParaRPr lang="th-TH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F51BC073-1D86-4DF2-88EB-724B62F90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0E1EE1D-27AD-4AAA-9390-27DF1BFC4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1711325"/>
            <a:ext cx="8543925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การขนส่งเชื้อโรค กลุ่มที่ 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 </a:t>
            </a:r>
            <a:r>
              <a:rPr lang="th-TH" altLang="th-TH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ผู้ควบคุมการขนส่ง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กรณีขนส่งเชื้อโรคในรูปของเหลวมากกว่า ๒๐๐ ลิตร หรือในรูปของแข็งมากกว่า ๒๐ กิโลกรัม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กำหนดหน้าที่ของผู้ควบคุมการขนส่ง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กำหนดลักษณะของภาชนะบรรจุ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กำหนดวิธีการติดฉลาก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 ภายในประเทศ (ทางบก ทางเรือ ทางอากาศ)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กำหนดวิธีการขนส่งไปต่างประเทศ (ทางบก ทางเรือ ทางอากาศ)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CC7E8-22CC-4A22-8C05-2D30973C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65</a:t>
            </a:fld>
            <a:endParaRPr lang="th-TH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4DCD703-EBBE-4CF6-91FE-4104BF20D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5F1006B-0CE9-46BA-B299-8F1EDD9B6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การขนส่งเชื้อโรค กลุ่มที่ ๒ และตัวอย่าง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กำหนดลักษณะของภาชนะบรรจุและหีบห่อ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กำหนดวิธีการบรรจุและการแสดงรายละเอียด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กำหนดวิธีการขนส่งภายในสถานที่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 ภายในประเทศ (ทางบก ทางเรือ ทางอากาศ)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กำหนดวิธีการขนส่งไปต่างประเทศ (ทางบก ทางเรือ ทางอากาศ)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145D6-DDF9-4D30-BA02-3A948A73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66</a:t>
            </a:fld>
            <a:endParaRPr lang="th-TH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CB6445B6-7B3A-4829-8C4A-D34CC1531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F489A56-F50E-4F64-B5F7-DC0821899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การขนส่งเชื้อโรค กลุ่มที่ ๓  กลุ่มที่ ๔  และตัวอย่าง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กำหนดลักษณะของภาชนะบรรจุและหีบห่อ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กำหนดวิธีการบรรจุและการแสดงรายละเอียด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กำหนดวิธีการขนส่งภายในสถานที่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 ภายในประเทศ (ทางบก ทางเรือ ทางอากาศ)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กำหนดวิธีการขนส่งไปต่างประเทศ (ทางบก ทางเรือ ทางอากาศ)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D61A6-6CEF-4D60-ADC8-30E89E3F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67</a:t>
            </a:fld>
            <a:endParaRPr lang="th-TH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F3DCB610-910F-4584-9055-3E564A3B3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D0A7C0B-37FB-40D9-A765-EA1D64DEF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การขนส่งพิษจากสัตว์ กลุ่มที่ ๑  กลุ่มที่ ๒  กลุ่มที่ ๓  และตัวอย่าง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กำหนดลักษณะของภาชนะบรรจุและหีบห่อ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กำหนดวิธีการบรรจุและการแสดงรายละเอียด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กำหนดวิธีการขนส่งภายในสถานที่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กำหนดวิธีการขนส่งออกนอกสถานที่ ภายในประเทศ (ทางบก ทางเรือ ทางอากาศ)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กำหนดวิธีการขนส่งไปต่างประเทศ (ทางบก ทางเรือ ทางอากาศ)</a:t>
            </a:r>
          </a:p>
          <a:p>
            <a:pPr>
              <a:buFont typeface="Arial" panose="020B0604020202020204" pitchFamily="34" charset="0"/>
              <a:buNone/>
            </a:pP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8617C-C357-4AB1-BFFF-88325488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68</a:t>
            </a:fld>
            <a:endParaRPr lang="th-TH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5817E034-0E5A-4C41-9B1B-39D84B23F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1747892-791E-4D56-881A-4CB7203D1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1825625"/>
            <a:ext cx="8653462" cy="4351338"/>
          </a:xfrm>
        </p:spPr>
        <p:txBody>
          <a:bodyPr/>
          <a:lstStyle/>
          <a:p>
            <a:pPr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th-TH" altLang="th-TH" sz="2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แนวทางปฏิบัติกรณีเกิดเหตุรั่วไหลของเชื้อโรค/พิษจากสัตว์ระหว่างการขนส่ง</a:t>
            </a:r>
          </a:p>
          <a:p>
            <a:pPr lvl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กรณีเกิดเหตุภายในสถานที่              </a:t>
            </a:r>
            <a:r>
              <a:rPr lang="th-TH" alt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องค์ประกอบของชุดจัดการสารชีวภาพ/สารพิษรั่วไหล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กรณีเกิดเหตุภายนอกสถานที่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  </a:t>
            </a:r>
            <a:r>
              <a:rPr lang="th-TH" alt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ให้ผู้ขนส่งติดต่อประสานงานกับผู้รับหนังสือรับรองการแจ้ง/ผู้รับใบอนุญาต </a:t>
            </a:r>
            <a:r>
              <a:rPr lang="th-TH" altLang="th-TH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เพื่อให้มี  การดำเนินการตามกฎกระทรวงว่าด้วยการแจ้งกรณีที่มีเหตุความไม่ปลอดภัยและอันตรายเนื่องจากกระบวนการหรือขั้นตอนที่เกี่ยวกับการผลิต นำเข้า ส่งออก ขาย นำผ่าน หรือมีไว้ในครอบครอง  เชื้อโรคหรือพิษจากสัตว์</a:t>
            </a:r>
            <a:r>
              <a:rPr lang="th-TH" alt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5845" name="AutoShape 4">
            <a:extLst>
              <a:ext uri="{FF2B5EF4-FFF2-40B4-BE49-F238E27FC236}">
                <a16:creationId xmlns:a16="http://schemas.microsoft.com/office/drawing/2014/main" id="{DB950EA9-2C38-40CC-A2C6-743FC09D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381" y="2403475"/>
            <a:ext cx="685800" cy="369888"/>
          </a:xfrm>
          <a:prstGeom prst="rightArrow">
            <a:avLst>
              <a:gd name="adj1" fmla="val 50000"/>
              <a:gd name="adj2" fmla="val 46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61157-92B5-455D-AEEC-85ED142B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69</a:t>
            </a:fld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8652-2F35-439B-9192-222C495C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713B-802E-4E5B-ADC6-AD4BB62989C4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F726C02-4205-4440-B5F6-3B44A55E8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51712"/>
              </p:ext>
            </p:extLst>
          </p:nvPr>
        </p:nvGraphicFramePr>
        <p:xfrm>
          <a:off x="1682496" y="1219200"/>
          <a:ext cx="7627811" cy="359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943">
                  <a:extLst>
                    <a:ext uri="{9D8B030D-6E8A-4147-A177-3AD203B41FA5}">
                      <a16:colId xmlns:a16="http://schemas.microsoft.com/office/drawing/2014/main" val="2413494862"/>
                    </a:ext>
                  </a:extLst>
                </a:gridCol>
                <a:gridCol w="6429868">
                  <a:extLst>
                    <a:ext uri="{9D8B030D-6E8A-4147-A177-3AD203B41FA5}">
                      <a16:colId xmlns:a16="http://schemas.microsoft.com/office/drawing/2014/main" val="3936314191"/>
                    </a:ext>
                  </a:extLst>
                </a:gridCol>
              </a:tblGrid>
              <a:tr h="8924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หัวข้อการบรรยาย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78750"/>
                  </a:ext>
                </a:extLst>
              </a:tr>
              <a:tr h="5705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1" dirty="0">
                          <a:solidFill>
                            <a:srgbClr val="FF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พระราชบัญญัติเชื้อโรคและพิษจากสัตว์ พ.ศ. ๒๕๕๘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i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84940"/>
                  </a:ext>
                </a:extLst>
              </a:tr>
              <a:tr h="303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เจตนารมณ์ และ องค์ประกอบ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05965"/>
                  </a:ext>
                </a:extLst>
              </a:tr>
              <a:tr h="1009479">
                <a:tc>
                  <a:txBody>
                    <a:bodyPr/>
                    <a:lstStyle/>
                    <a:p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มาตรการที่ ๑ 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การกำหนดบทลงโทษ</a:t>
                      </a:r>
                    </a:p>
                    <a:p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มาตรการที่ ๒ 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การควบคุมกำกับโดยกฎหมาย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41696"/>
                  </a:ext>
                </a:extLst>
              </a:tr>
              <a:tr h="606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อนุบัญญัติ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136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6">
            <a:extLst>
              <a:ext uri="{FF2B5EF4-FFF2-40B4-BE49-F238E27FC236}">
                <a16:creationId xmlns:a16="http://schemas.microsoft.com/office/drawing/2014/main" id="{71535628-C052-402F-A076-DC039EB19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0777D37-A0B2-4D5C-BA49-2950B415C1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1825625"/>
            <a:ext cx="8174204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๒ การส่งมอบ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กรณีผู้รับหนังสือรับรองการแจ้ง/ผู้รับใบอนุญาตแจ้งเลิกดำเนินการ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กรณีอธิบดีมีคำสั่งไม่อนุญาตให้ต่ออายุหนังสือรับรองการแจ้ง/อายุใบอนุญาต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ผู้รับหนังสือรับรองการแจ้ง/ผู้รับใบอนุญาตประสงค์จะส่งมอบเชื้อโรค/พิษจากสัตว์ที่มีอยู่ให้แก่         ผู้รับหนังสือรับรองการแจ้ง/ผู้รับใบอนุญาตรายอื่น</a:t>
            </a:r>
          </a:p>
          <a:p>
            <a:pPr lvl="1">
              <a:buFont typeface="Wingdings" panose="05000000000000000000" pitchFamily="2" charset="2"/>
              <a:buNone/>
            </a:pPr>
            <a:endParaRPr lang="th-TH" alt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None/>
            </a:pPr>
            <a:endParaRPr lang="th-TH" alt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</a:p>
        </p:txBody>
      </p:sp>
      <p:graphicFrame>
        <p:nvGraphicFramePr>
          <p:cNvPr id="63529" name="Group 41">
            <a:extLst>
              <a:ext uri="{FF2B5EF4-FFF2-40B4-BE49-F238E27FC236}">
                <a16:creationId xmlns:a16="http://schemas.microsoft.com/office/drawing/2014/main" id="{63086771-1B1B-418F-82C0-D68766B5C6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1890445"/>
              </p:ext>
            </p:extLst>
          </p:nvPr>
        </p:nvGraphicFramePr>
        <p:xfrm>
          <a:off x="1658938" y="3816358"/>
          <a:ext cx="6503987" cy="2560991"/>
        </p:xfrm>
        <a:graphic>
          <a:graphicData uri="http://schemas.openxmlformats.org/drawingml/2006/table">
            <a:tbl>
              <a:tblPr/>
              <a:tblGrid>
                <a:gridCol w="3267075">
                  <a:extLst>
                    <a:ext uri="{9D8B030D-6E8A-4147-A177-3AD203B41FA5}">
                      <a16:colId xmlns:a16="http://schemas.microsoft.com/office/drawing/2014/main" val="2451134136"/>
                    </a:ext>
                  </a:extLst>
                </a:gridCol>
                <a:gridCol w="3236912">
                  <a:extLst>
                    <a:ext uri="{9D8B030D-6E8A-4147-A177-3AD203B41FA5}">
                      <a16:colId xmlns:a16="http://schemas.microsoft.com/office/drawing/2014/main" val="2779136104"/>
                    </a:ext>
                  </a:extLst>
                </a:gridCol>
              </a:tblGrid>
              <a:tr h="2560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ผู้รับหนังสือรับรองการแจ้ง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๒/พิษจากสัตว์ กลุ่มที่ 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(๑) ผู้รับหนังสือรับรองการแจ้ง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๒/พิษจากสัตว์ กลุ่มที่ 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kumimoji="0" lang="th-TH" altLang="th-TH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 ผู้ที่มีใบอนุญาต เชื้อโรค กลุ่มที่ ๓/พิษจากสัตว์ กลุ่มที่ ๒</a:t>
                      </a:r>
                    </a:p>
                  </a:txBody>
                  <a:tcPr marT="45706" marB="4570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ผู้ที่มีใบอนุญาต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๓/พิษจากสัตว์ กลุ่มที่ ๒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ผู้ที่มีใบอนุญาต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เชื้อโรค กลุ่มที่ ๓/พิษจากสัตว์ กลุ่มที่ ๒ </a:t>
                      </a:r>
                      <a:r>
                        <a:rPr kumimoji="0" lang="th-TH" altLang="th-TH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นั้น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เท่านั้น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16271"/>
                  </a:ext>
                </a:extLst>
              </a:tr>
            </a:tbl>
          </a:graphicData>
        </a:graphic>
      </p:graphicFrame>
      <p:sp>
        <p:nvSpPr>
          <p:cNvPr id="36872" name="AutoShape 21">
            <a:extLst>
              <a:ext uri="{FF2B5EF4-FFF2-40B4-BE49-F238E27FC236}">
                <a16:creationId xmlns:a16="http://schemas.microsoft.com/office/drawing/2014/main" id="{A441E7DE-DDA6-40CC-97BC-F3CC8D76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189" y="4576445"/>
            <a:ext cx="395288" cy="490537"/>
          </a:xfrm>
          <a:prstGeom prst="downArrow">
            <a:avLst>
              <a:gd name="adj1" fmla="val 50000"/>
              <a:gd name="adj2" fmla="val 31024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/>
          </a:p>
        </p:txBody>
      </p:sp>
      <p:sp>
        <p:nvSpPr>
          <p:cNvPr id="36873" name="AutoShape 30">
            <a:extLst>
              <a:ext uri="{FF2B5EF4-FFF2-40B4-BE49-F238E27FC236}">
                <a16:creationId xmlns:a16="http://schemas.microsoft.com/office/drawing/2014/main" id="{38F47DBD-11A4-4F71-92AC-7C15CE57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852" y="4576444"/>
            <a:ext cx="395288" cy="490538"/>
          </a:xfrm>
          <a:prstGeom prst="downArrow">
            <a:avLst>
              <a:gd name="adj1" fmla="val 50000"/>
              <a:gd name="adj2" fmla="val 31024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24B19-639E-4D9C-95FB-2503B540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A62C4-BB3E-4279-A70A-D42F0D58460D}" type="slidenum">
              <a:rPr lang="th-TH" smtClean="0"/>
              <a:pPr>
                <a:defRPr/>
              </a:pPr>
              <a:t>70</a:t>
            </a:fld>
            <a:endParaRPr lang="th-TH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76020806-4D54-4924-8BE9-17FE8E706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89F25F7-BF3B-4BD5-A35E-8ED5331F0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716088"/>
            <a:ext cx="8543925" cy="4460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๓ การทำให้สิ้นสภาพ และการทำลาย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ให้ผู้รับหนังสือรับรองการแจ้ง/ผู้รับใบอนุญาตจัดให้มี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ผู้ทำหน้าที่ทำลายเชื้อโรค/พิษจากสัตว์ที่ผ่านการอบรม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สถานที่ อุปกรณ์ และ </a:t>
            </a:r>
            <a:r>
              <a:rPr lang="en-US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PPE 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สำหรับการทำให้สิ้นสภาพ และการทำลาย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วิธีปฏิบัติในการทำให้สิ้นสภาพ และการทำลาย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วิธีการตรวจสอบและประเมินผลการทำให้สิ้นสภาพ และการทำลาย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บันทึกการตรวจสอบและประเมินผลการทำให้สิ้นสภาพ และการทำลาย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h-TH" altLang="th-TH" sz="1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th-TH" alt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การทำให้สิ้นสภาพ และการทำลายเชื้อโรค กลุ่มที่ ๓  กลุ่มที่ ๔  พิษจากสัตว์ กลุ่มที่ ๓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2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แจ้งอธิบดีทราบ</a:t>
            </a:r>
            <a:r>
              <a:rPr lang="th-TH" alt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พร้อมบันทึกการตรวจสอบและประเมินผลการทำให้สิ้นสภาพ และการทำลาย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endParaRPr lang="th-TH" alt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เชื้อโรค/พิษจากสัตว์ที่สิ้นสภาพ และถูกทำลายแล้ว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ให้กำจัดโดย</a:t>
            </a:r>
            <a:r>
              <a:rPr lang="th-TH" alt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วิธีการกำจัดมูลฝอยติดเชื้อตามข้อกำหนดของ</a:t>
            </a:r>
            <a:r>
              <a:rPr lang="th-TH" alt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กฎหมายว่าด้วยการสาธารณสุข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None/>
            </a:pPr>
            <a:endParaRPr lang="th-TH" alt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97C19-EB74-45B6-8AD0-5E6C01CA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6E0F-D59F-477C-99A7-79483EF7E480}" type="slidenum">
              <a:rPr lang="th-TH" smtClean="0"/>
              <a:pPr>
                <a:defRPr/>
              </a:pPr>
              <a:t>71</a:t>
            </a:fld>
            <a:endParaRPr lang="th-TH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AEFD-80A1-448E-ABDD-77FDAD54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23695"/>
            <a:ext cx="8543925" cy="1044158"/>
          </a:xfrm>
        </p:spPr>
        <p:txBody>
          <a:bodyPr/>
          <a:lstStyle/>
          <a:p>
            <a:pPr algn="ctr"/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กฎหมายและกฎระเบียบที่เกี่ยวข้องกับ</a:t>
            </a:r>
            <a:b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การดำเนินการตามพระราชบัญญัติเชื้อโรคและพิษจากสัตว์ พ.ศ. ๒๕๕๘</a:t>
            </a:r>
            <a:b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5425-DFF7-4ACC-977E-0FC6B4F87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2705" y="1515980"/>
            <a:ext cx="3938337" cy="4351338"/>
          </a:xfrm>
        </p:spPr>
        <p:txBody>
          <a:bodyPr/>
          <a:lstStyle/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กฎหมายว่าด้วยสัตว์เพื่องานทางวิทยาศาสตร์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กฎหมายว่าด้วยเครื่องมือแพทย์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กฎหมายว่าด้วยเครื่องสําอาง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กฎหมายว่าด้วยยา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กฎหมายว่าด้วยอาหาร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กฎหมายว่าด้วยการสาธารณสุข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</a:t>
            </a: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F3C-B788-4F6D-8919-F3A369694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4055" y="1515980"/>
            <a:ext cx="4210050" cy="4351338"/>
          </a:xfrm>
        </p:spPr>
        <p:txBody>
          <a:bodyPr/>
          <a:lstStyle/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กฎหมายว่าด้วยวัตถุอันตราย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กฎหมายว่าด้วยการขนส่งทางบก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กฎหมายว่าด้วยจัดวางการรถไฟและทางหลวง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กฎหมายว่าด้วยการเดินเรือในน่านน้ำไทย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กฎหมายว่าด้วยการเดินอากาศ</a:t>
            </a:r>
          </a:p>
          <a:p>
            <a:pPr marL="0" indent="0">
              <a:buNone/>
            </a:pPr>
            <a:r>
              <a:rPr lang="th-TH" sz="24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กฎหมายว่าด้วยการรับขนของทางทะเล</a:t>
            </a:r>
          </a:p>
          <a:p>
            <a:pPr marL="0" indent="0">
              <a:buNone/>
            </a:pPr>
            <a:r>
              <a:rPr lang="th-TH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ข้อเสนอแนะสหประชาชาติว่าด้วยการทดสอบคุณสมบัติของหีบห่อที่ใช้บรรจุเชื้อโรคหรือพิษจากสัตว์</a:t>
            </a:r>
          </a:p>
          <a:p>
            <a:pPr marL="0" indent="0">
              <a:buNone/>
            </a:pPr>
            <a:r>
              <a:rPr lang="th-TH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ข้อกำหนดสมาคมขนส่งทางอากาศระหว่างประเทศ(</a:t>
            </a:r>
            <a:r>
              <a:rPr lang="en-US" sz="2200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Air Transport Association:     IATA)</a:t>
            </a:r>
            <a:endParaRPr lang="th-TH" sz="22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2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C678-3B60-4D63-A183-00C2C3AC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21C58-20ED-46D4-B6C4-1FF27944F537}" type="slidenum">
              <a:rPr lang="th-TH" smtClean="0"/>
              <a:pPr>
                <a:defRPr/>
              </a:pPr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8716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E0E85-D936-467D-A5B0-D5600FE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73</a:t>
            </a:fld>
            <a:endParaRPr lang="th-TH"/>
          </a:p>
        </p:txBody>
      </p:sp>
      <p:pic>
        <p:nvPicPr>
          <p:cNvPr id="1030" name="Picture 6" descr="Image result for à¸à¸²à¸£à¹à¸à¸¹à¸ à¸à¸­à¸à¸à¸¸à¸à¸à¹à¸°">
            <a:extLst>
              <a:ext uri="{FF2B5EF4-FFF2-40B4-BE49-F238E27FC236}">
                <a16:creationId xmlns:a16="http://schemas.microsoft.com/office/drawing/2014/main" id="{DD405AB7-0E32-49A4-A9FA-B919BB88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4" y="11689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37CD15-0468-43E9-87D1-414B4B4E7E38}"/>
              </a:ext>
            </a:extLst>
          </p:cNvPr>
          <p:cNvSpPr/>
          <p:nvPr/>
        </p:nvSpPr>
        <p:spPr>
          <a:xfrm>
            <a:off x="1371601" y="362589"/>
            <a:ext cx="8388166" cy="16418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พระราชบัญญัติเชื้อโรคและพิษจากสัตว์ พ.ศ. ๒๕๕๘</a:t>
            </a:r>
          </a:p>
          <a:p>
            <a:pPr algn="ctr"/>
            <a:r>
              <a:rPr lang="th-TH" alt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และอนุบัญญัติ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C9C97-4F1B-4599-AAFB-D28C715F4B9A}"/>
              </a:ext>
            </a:extLst>
          </p:cNvPr>
          <p:cNvSpPr txBox="1"/>
          <p:nvPr/>
        </p:nvSpPr>
        <p:spPr>
          <a:xfrm>
            <a:off x="1968366" y="2004461"/>
            <a:ext cx="75676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เจตนารมณ์</a:t>
            </a:r>
            <a:r>
              <a:rPr lang="th-TH" sz="30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เพื่อคุ้มครองความปลอดภัย</a:t>
            </a:r>
          </a:p>
          <a:p>
            <a:pPr algn="ctr"/>
            <a:r>
              <a:rPr lang="th-TH" sz="30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และป้องกันอันตรายต่อสาธารณชน</a:t>
            </a:r>
          </a:p>
          <a:p>
            <a:pPr algn="ctr"/>
            <a:r>
              <a:rPr lang="th-TH" sz="3000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อันเกิดจากเชื้อโรคและพิษจากสัตว์</a:t>
            </a:r>
          </a:p>
          <a:p>
            <a:endParaRPr lang="th-TH" sz="14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20D182-AC02-4558-9CA6-94D8338FA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67558"/>
              </p:ext>
            </p:extLst>
          </p:nvPr>
        </p:nvGraphicFramePr>
        <p:xfrm>
          <a:off x="1865056" y="4130013"/>
          <a:ext cx="7086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92">
                  <a:extLst>
                    <a:ext uri="{9D8B030D-6E8A-4147-A177-3AD203B41FA5}">
                      <a16:colId xmlns:a16="http://schemas.microsoft.com/office/drawing/2014/main" val="2635621930"/>
                    </a:ext>
                  </a:extLst>
                </a:gridCol>
                <a:gridCol w="5394108">
                  <a:extLst>
                    <a:ext uri="{9D8B030D-6E8A-4147-A177-3AD203B41FA5}">
                      <a16:colId xmlns:a16="http://schemas.microsoft.com/office/drawing/2014/main" val="181695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พระราชบัญญัติ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อนุบัญญัติ ๓๓ ฉบับ</a:t>
                      </a:r>
                      <a:endParaRPr lang="th-TH" sz="22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5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 หมวด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กฎกระทรวง  ๖  ฉบับ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0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๘๕ มาตรา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ประกาศกระทรวงสาธารณสุข  ๑๘  ฉบับ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16339"/>
                  </a:ext>
                </a:extLst>
              </a:tr>
              <a:tr h="408576">
                <a:tc>
                  <a:txBody>
                    <a:bodyPr/>
                    <a:lstStyle/>
                    <a:p>
                      <a:endParaRPr lang="th-TH" sz="2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ประกาศคณะกรรมการฯ  ๑  ฉบับ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95688"/>
                  </a:ext>
                </a:extLst>
              </a:tr>
              <a:tr h="408576">
                <a:tc>
                  <a:txBody>
                    <a:bodyPr/>
                    <a:lstStyle/>
                    <a:p>
                      <a:endParaRPr lang="th-TH" sz="2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ประกาศกรมวิทยาศาสตร์การแพทย์  ๘  ฉบับ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3703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F0F0-54AF-4572-AF25-133FA958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5A47-232D-47AB-8F6E-1144D361F244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20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8652-2F35-439B-9192-222C495C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713B-802E-4E5B-ADC6-AD4BB62989C4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D5C98E-F380-4FA2-8852-02BD9FCCF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92366"/>
              </p:ext>
            </p:extLst>
          </p:nvPr>
        </p:nvGraphicFramePr>
        <p:xfrm>
          <a:off x="1645920" y="853440"/>
          <a:ext cx="7924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277">
                  <a:extLst>
                    <a:ext uri="{9D8B030D-6E8A-4147-A177-3AD203B41FA5}">
                      <a16:colId xmlns:a16="http://schemas.microsoft.com/office/drawing/2014/main" val="476103186"/>
                    </a:ext>
                  </a:extLst>
                </a:gridCol>
                <a:gridCol w="6889523">
                  <a:extLst>
                    <a:ext uri="{9D8B030D-6E8A-4147-A177-3AD203B41FA5}">
                      <a16:colId xmlns:a16="http://schemas.microsoft.com/office/drawing/2014/main" val="33931307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พระราชบัญญัติเชื้อโรคและพิษจากสัตว์ พ.ศ. ๒๕๕๘</a:t>
                      </a:r>
                      <a:endParaRPr lang="th-TH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4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คณะกรรมการเชื้อโรคและพิษจากสัตว์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0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๒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การควบคุมเชื้อโรคและพิษจากสัตว์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4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๓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การผลิต นําเข้า ส่งออก ขาย นําผ่าน หรือมีไว้ในครอบครองเชื้อโรคและพิษจากสัตว์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7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๔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การดําเนินการกรณีที่มีเหตุความไม่ปลอดภัยและอันตราย มีเหตุฉุกเฉิน หรือมีเหตุจําเป็น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7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๕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การเลิกการผลิต นําเข้า ส่งออก ขาย นําผ่าน หรือมีไว้ในครอบครองเชื้อโรคและพิษจากสัตว์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๖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การพักใช้และเพิกถอนหนังสือรับรองการแจ้งและใบอนุญาต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2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๗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พนักงานเจ้าหน้าที่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0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๘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อุทธรณ์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2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๙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ความรับผิดทางแพ่ง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95691"/>
                  </a:ext>
                </a:extLst>
              </a:tr>
              <a:tr h="173398">
                <a:tc>
                  <a:txBody>
                    <a:bodyPr/>
                    <a:lstStyle/>
                    <a:p>
                      <a:r>
                        <a:rPr lang="th-TH" sz="2400" b="1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๑๐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</a:t>
                      </a:r>
                      <a:r>
                        <a:rPr lang="th-TH" alt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ทกําหนดโทษ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0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7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5523</TotalTime>
  <Words>7406</Words>
  <Application>Microsoft Office PowerPoint</Application>
  <PresentationFormat>A4 Paper (210x297 mm)</PresentationFormat>
  <Paragraphs>785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TH SarabunPSK</vt:lpstr>
      <vt:lpstr>Times New Roman</vt:lpstr>
      <vt:lpstr>Wingdings</vt:lpstr>
      <vt:lpstr>Office Theme</vt:lpstr>
      <vt:lpstr>พระราชบัญญัติเชื้อโรคและพิษจากสัตว์ พ.ศ. ๒๕๕๘</vt:lpstr>
      <vt:lpstr>PowerPoint Presentation</vt:lpstr>
      <vt:lpstr>PowerPoint Presentation</vt:lpstr>
      <vt:lpstr>PowerPoint Presentation</vt:lpstr>
      <vt:lpstr>PowerPoint Presentation</vt:lpstr>
      <vt:lpstr>กฎหมายควบคุมเชื้อโรคและพิษจากสัตว์ของประเทศไทย</vt:lpstr>
      <vt:lpstr>PowerPoint Presentation</vt:lpstr>
      <vt:lpstr>PowerPoint Presentation</vt:lpstr>
      <vt:lpstr>PowerPoint Presentation</vt:lpstr>
      <vt:lpstr>PowerPoint Presentation</vt:lpstr>
      <vt:lpstr>หน่วยงานที่ต้องปฏิบัติตามกฎหมาย</vt:lpstr>
      <vt:lpstr>นิยาม (มาตรา ๔)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มาตรการที่ ๒: การควบคุมกำกับโดยกฎหมาย</vt:lpstr>
      <vt:lpstr>ระดับของการควบคุมกำกับ</vt:lpstr>
      <vt:lpstr>PowerPoint Presentation</vt:lpstr>
      <vt:lpstr>PowerPoint Presentation</vt:lpstr>
      <vt:lpstr>วิธีการขอหนังสือรับรองการแจ้ง หรือ การขอรับใบอนุญาต</vt:lpstr>
      <vt:lpstr>PowerPoint Presentation</vt:lpstr>
      <vt:lpstr>PowerPoint Presentation</vt:lpstr>
      <vt:lpstr>การขอรับหนังสือรับรองการแจ้ง (เชื้อโรค กลุ่มที่ ๒ และ พิษจากสัตว์ กลุ่มที่ ๑)  การขอรับใบอนุญาต (เชื้อโรค กลุ่มที่ ๓ และ พิษจากสัตว์ กลุ่มที่ ๒)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การขอรับหนังสือรับรองการแจ้ง (เชื้อโรค กลุ่มที่ ๒ และ พิษจากสัตว์ กลุ่มที่ ๑)  การขอรับใบอนุญาต (เชื้อโรค กลุ่มที่ ๓ และ พิษจากสัตว์ กลุ่มที่ ๒) </vt:lpstr>
      <vt:lpstr>ประกาศกระทรวงสาธารณสุข เรื่อง ลักษณะของสถานที่ผลิตหรือมีไว้ในครอบครอง           และการดำเนินการเกี่ยวกับเชื้อโรคและพิษจากสัตว์ พ.ศ. ๒๕๖๓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การขอรับหนังสือรับรองการแจ้ง (เชื้อโรค กลุ่มที่ ๒ และ พิษจากสัตว์ กลุ่มที่ ๑)  การขอรับใบอนุญาต (เชื้อโรค กลุ่มที่ ๓ และ พิษจากสัตว์ กลุ่มที่ ๒) </vt:lpstr>
      <vt:lpstr>PowerPoint Presentation</vt:lpstr>
      <vt:lpstr>PowerPoint Presentation</vt:lpstr>
      <vt:lpstr>PowerPoint Presentation</vt:lpstr>
      <vt:lpstr>PowerPoint Presentation</vt:lpstr>
      <vt:lpstr>จำนวน และ ประเภท ของหนังสือรับรองการแจ้งและใบอนุญาต</vt:lpstr>
      <vt:lpstr>หนังสือรับรองการแจ้งและใบอนุญาต</vt:lpstr>
      <vt:lpstr>อนุบัญญัติเกี่ยวกับการแจ้งและการขออนุญาต ๕ ฉบับ</vt:lpstr>
      <vt:lpstr>อนุบัญญัติเกี่ยวกับการแจ้งและการขออนุญาต ๕ ฉบับ (ต่อ)</vt:lpstr>
      <vt:lpstr>อนุบัญญัติเกี่ยวกับการปฏิบัติงาน ๑๒ ฉบับ</vt:lpstr>
      <vt:lpstr>อนุบัญญัติเกี่ยวกับการปฏิบัติงาน ๑๒ ฉบับ (ต่อ)</vt:lpstr>
      <vt:lpstr>อนุบัญญัติเกี่ยวกับการปฏิบัติงาน ๑๒ ฉบับ (ต่อ)</vt:lpstr>
      <vt:lpstr>อนุบัญญัติที่เกี่ยวข้องอื่น ๆ ๘ ฉบับ</vt:lpstr>
      <vt:lpstr>อนุบัญญัติที่เกี่ยวข้องอื่น ๆ ๘ ฉบับ (ต่อ)</vt:lpstr>
      <vt:lpstr>ประกาศกรมวิทยาศาสตร์การแพทย์ ๘ ฉบับ</vt:lpstr>
      <vt:lpstr>ประกาศกรมวิทยาศาสตร์การแพทย์ ๘ ฉบับ (ต่อ)</vt:lpstr>
      <vt:lpstr>PowerPoint Presentation</vt:lpstr>
      <vt:lpstr>ประกาศกระทรวงสาธารณสุข เรื่อง หลักเกณฑ์ วิธีการ และเงื่อนไขที่หน่วยงาน                ตามมาตรา ๒๘ ต้องปฏิบัติ และการจัดให้มีคณะกรรมการ                                     ควบคุมความปลอดภัยทางชีวภาพ พ.ศ. ๒๕๖๐</vt:lpstr>
      <vt:lpstr>คณะกรรมการควบคุมความปลอดภัยทางชีวภาพ</vt:lpstr>
      <vt:lpstr>ประกาศกระทรวงสาธารณสุข เรื่อง การประเมินความปลอดภัยของเทคโนโลยี ที่ใช้ในการผลิตเชื้อโรคและพิษจากสัตว์ พ.ศ. ๒๕๖๑</vt:lpstr>
      <vt:lpstr>ประกาศกระทรวงสาธารณสุข เรื่อง การขนส่ง การส่งมอบ การทำลาย และ การทำให้สิ้นสภาพเชื้อโรคและพิษจากสัตว์ พ.ศ. ๒๕๖๑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กฎหมายและกฎระเบียบที่เกี่ยวข้องกับ การดำเนินการตามพระราชบัญญัติเชื้อโรคและพิษจากสัตว์ พ.ศ. ๒๕๕๘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Admid_14</dc:creator>
  <cp:lastModifiedBy>dmsc</cp:lastModifiedBy>
  <cp:revision>570</cp:revision>
  <cp:lastPrinted>2020-02-05T01:17:34Z</cp:lastPrinted>
  <dcterms:created xsi:type="dcterms:W3CDTF">2018-09-24T08:05:02Z</dcterms:created>
  <dcterms:modified xsi:type="dcterms:W3CDTF">2020-07-22T00:38:38Z</dcterms:modified>
</cp:coreProperties>
</file>