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8" r:id="rId2"/>
    <p:sldId id="359" r:id="rId3"/>
    <p:sldId id="389" r:id="rId4"/>
    <p:sldId id="390" r:id="rId5"/>
    <p:sldId id="391" r:id="rId6"/>
    <p:sldId id="392" r:id="rId7"/>
    <p:sldId id="393" r:id="rId8"/>
    <p:sldId id="372" r:id="rId9"/>
    <p:sldId id="374" r:id="rId10"/>
  </p:sldIdLst>
  <p:sldSz cx="9144000" cy="6858000" type="screen4x3"/>
  <p:notesSz cx="6797675" cy="9874250"/>
  <p:embeddedFontLst>
    <p:embeddedFont>
      <p:font typeface="Angsana New" pitchFamily="18" charset="-34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TH SarabunPSK" pitchFamily="34" charset="-34"/>
      <p:regular r:id="rId21"/>
      <p:bold r:id="rId22"/>
      <p:italic r:id="rId23"/>
      <p:boldItalic r:id="rId24"/>
    </p:embeddedFont>
    <p:embeddedFont>
      <p:font typeface="TH KoHo" pitchFamily="2" charset="-34"/>
      <p:regular r:id="rId25"/>
      <p:bold r:id="rId26"/>
      <p:italic r:id="rId27"/>
      <p:boldItalic r:id="rId28"/>
    </p:embeddedFont>
    <p:embeddedFont>
      <p:font typeface="TH Sarabun New" charset="-34"/>
      <p:regular r:id="rId29"/>
      <p:bold r:id="rId30"/>
      <p:italic r:id="rId31"/>
      <p:boldItalic r:id="rId32"/>
    </p:embeddedFont>
    <p:embeddedFont>
      <p:font typeface="TH Krub" pitchFamily="2" charset="-34"/>
      <p:regular r:id="rId33"/>
      <p:bold r:id="rId34"/>
      <p:italic r:id="rId35"/>
      <p:boldItalic r:id="rId36"/>
    </p:embeddedFont>
    <p:embeddedFont>
      <p:font typeface="Tahoma" pitchFamily="34" charset="0"/>
      <p:regular r:id="rId37"/>
      <p:bold r:id="rId38"/>
    </p:embeddedFont>
    <p:embeddedFont>
      <p:font typeface="Cordia New" pitchFamily="34" charset="-34"/>
      <p:regular r:id="rId39"/>
      <p:bold r:id="rId40"/>
      <p:italic r:id="rId41"/>
      <p:boldItalic r:id="rId4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9780B2"/>
    <a:srgbClr val="E6FF9F"/>
    <a:srgbClr val="FFFF66"/>
    <a:srgbClr val="99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8" autoAdjust="0"/>
    <p:restoredTop sz="94707" autoAdjust="0"/>
  </p:normalViewPr>
  <p:slideViewPr>
    <p:cSldViewPr>
      <p:cViewPr varScale="1">
        <p:scale>
          <a:sx n="87" d="100"/>
          <a:sy n="87" d="100"/>
        </p:scale>
        <p:origin x="-17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-15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font" Target="fonts/font30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6400" cy="494265"/>
          </a:xfrm>
          <a:prstGeom prst="rect">
            <a:avLst/>
          </a:prstGeom>
        </p:spPr>
        <p:txBody>
          <a:bodyPr vert="horz" lIns="90735" tIns="45368" rIns="90735" bIns="4536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49692" y="0"/>
            <a:ext cx="2946400" cy="494265"/>
          </a:xfrm>
          <a:prstGeom prst="rect">
            <a:avLst/>
          </a:prstGeom>
        </p:spPr>
        <p:txBody>
          <a:bodyPr vert="horz" lIns="90735" tIns="45368" rIns="90735" bIns="45368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5" y="9378423"/>
            <a:ext cx="2946400" cy="494263"/>
          </a:xfrm>
          <a:prstGeom prst="rect">
            <a:avLst/>
          </a:prstGeom>
        </p:spPr>
        <p:txBody>
          <a:bodyPr vert="horz" lIns="90735" tIns="45368" rIns="90735" bIns="4536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92" y="9378423"/>
            <a:ext cx="2946400" cy="494263"/>
          </a:xfrm>
          <a:prstGeom prst="rect">
            <a:avLst/>
          </a:prstGeom>
        </p:spPr>
        <p:txBody>
          <a:bodyPr vert="horz" lIns="90735" tIns="45368" rIns="90735" bIns="45368" rtlCol="0" anchor="b"/>
          <a:lstStyle>
            <a:lvl1pPr algn="r">
              <a:defRPr sz="1200"/>
            </a:lvl1pPr>
          </a:lstStyle>
          <a:p>
            <a:fld id="{354896F4-3FA5-4456-8CC9-7BB0265EE26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996432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5658" cy="493713"/>
          </a:xfrm>
          <a:prstGeom prst="rect">
            <a:avLst/>
          </a:prstGeom>
        </p:spPr>
        <p:txBody>
          <a:bodyPr vert="horz" lIns="90735" tIns="45368" rIns="90735" bIns="4536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449" y="7"/>
            <a:ext cx="2945658" cy="493713"/>
          </a:xfrm>
          <a:prstGeom prst="rect">
            <a:avLst/>
          </a:prstGeom>
        </p:spPr>
        <p:txBody>
          <a:bodyPr vert="horz" lIns="90735" tIns="45368" rIns="90735" bIns="45368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6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5" tIns="45368" rIns="90735" bIns="45368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690272"/>
            <a:ext cx="5438140" cy="4443413"/>
          </a:xfrm>
          <a:prstGeom prst="rect">
            <a:avLst/>
          </a:prstGeom>
        </p:spPr>
        <p:txBody>
          <a:bodyPr vert="horz" lIns="90735" tIns="45368" rIns="90735" bIns="45368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5" y="9378833"/>
            <a:ext cx="2945658" cy="493713"/>
          </a:xfrm>
          <a:prstGeom prst="rect">
            <a:avLst/>
          </a:prstGeom>
        </p:spPr>
        <p:txBody>
          <a:bodyPr vert="horz" lIns="90735" tIns="45368" rIns="90735" bIns="4536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9" y="9378833"/>
            <a:ext cx="2945658" cy="493713"/>
          </a:xfrm>
          <a:prstGeom prst="rect">
            <a:avLst/>
          </a:prstGeom>
        </p:spPr>
        <p:txBody>
          <a:bodyPr vert="horz" lIns="90735" tIns="45368" rIns="90735" bIns="45368" rtlCol="0" anchor="b"/>
          <a:lstStyle>
            <a:lvl1pPr algn="r">
              <a:defRPr sz="1200"/>
            </a:lvl1pPr>
          </a:lstStyle>
          <a:p>
            <a:fld id="{DFCAB28D-2AD6-430F-A023-822D1A46F5C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690438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630934-2453-4316-97FD-4529E3833A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681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02/08/62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02/08/62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02/08/62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02/08/62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02/08/62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02/08/62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02/08/62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02/08/62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02/08/62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02/08/62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02/08/62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02/08/62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0911" y="2318376"/>
            <a:ext cx="8421687" cy="1572195"/>
          </a:xfrm>
          <a:noFill/>
          <a:ln>
            <a:noFill/>
          </a:ln>
        </p:spPr>
        <p:txBody>
          <a:bodyPr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60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ภาพรวมการเลี้ยงและใช้สัตว์</a:t>
            </a:r>
          </a:p>
          <a:p>
            <a:pPr algn="ctr">
              <a:spcBef>
                <a:spcPts val="0"/>
              </a:spcBef>
            </a:pPr>
            <a:r>
              <a:rPr lang="th-TH" sz="60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เพื่องานทางวิทยาศาสตร์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3653" y="1196752"/>
            <a:ext cx="886569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สถาบันพัฒนาการดำเนินการต่อสัตว์เพื่องานทางวิทยาศาสตร์ (</a:t>
            </a:r>
            <a:r>
              <a:rPr lang="th-TH" sz="3200" b="1" dirty="0" err="1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สพสว</a:t>
            </a:r>
            <a:r>
              <a:rPr lang="th-TH" sz="32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.) </a:t>
            </a:r>
          </a:p>
          <a:p>
            <a:pPr algn="ctr"/>
            <a:r>
              <a:rPr lang="th-TH" sz="32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สำนักงานการวิจัยแห่งชาติ (</a:t>
            </a:r>
            <a:r>
              <a:rPr lang="th-TH" sz="3200" b="1" dirty="0" err="1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วช</a:t>
            </a:r>
            <a:r>
              <a:rPr lang="th-TH" sz="32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.)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010" y="42446"/>
            <a:ext cx="1369979" cy="140366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9153" y="4149080"/>
            <a:ext cx="8865692" cy="2572396"/>
          </a:xfrm>
        </p:spPr>
        <p:txBody>
          <a:bodyPr>
            <a:normAutofit/>
          </a:bodyPr>
          <a:lstStyle/>
          <a:p>
            <a:r>
              <a:rPr lang="th-TH" sz="49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โดย ดร.ประดน จา</a:t>
            </a:r>
            <a:r>
              <a:rPr lang="th-TH" sz="49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ติกว</a:t>
            </a:r>
            <a:r>
              <a:rPr lang="th-TH" sz="49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นิช</a:t>
            </a:r>
            <a:r>
              <a:rPr lang="th-TH" sz="49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/>
            </a:r>
            <a:br>
              <a:rPr lang="th-TH" sz="49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</a:br>
            <a:r>
              <a:rPr lang="th-TH" sz="1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/>
            </a:r>
            <a:br>
              <a:rPr lang="th-TH" sz="1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</a:br>
            <a:r>
              <a:rPr lang="th-TH" sz="2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5 สิงหาคม 2562</a:t>
            </a:r>
            <a:r>
              <a:rPr lang="th-TH" sz="2700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700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700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700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700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5536" y="2318376"/>
            <a:ext cx="8352928" cy="1830704"/>
          </a:xfrm>
          <a:prstGeom prst="roundRect">
            <a:avLst>
              <a:gd name="adj" fmla="val 20233"/>
            </a:avLst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H KoHo" panose="02000506000000020004" pitchFamily="2" charset="-34"/>
                <a:cs typeface="TH KoHo" panose="02000506000000020004" pitchFamily="2" charset="-34"/>
              </a:rPr>
              <a:t>สัตว์และการจัดการเลี้ยงสัตว์เพื่องานทางวิทยาศาสตร์</a:t>
            </a:r>
            <a:endParaRPr lang="th-TH" sz="48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H KoHo" panose="02000506000000020004" pitchFamily="2" charset="-34"/>
              <a:cs typeface="TH KoHo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064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761" y="0"/>
            <a:ext cx="1156926" cy="1185374"/>
          </a:xfrm>
          <a:prstGeom prst="rect">
            <a:avLst/>
          </a:prstGeom>
        </p:spPr>
      </p:pic>
      <p:sp>
        <p:nvSpPr>
          <p:cNvPr id="25" name="Up Arrow 24"/>
          <p:cNvSpPr/>
          <p:nvPr/>
        </p:nvSpPr>
        <p:spPr>
          <a:xfrm>
            <a:off x="4423299" y="1942114"/>
            <a:ext cx="342402" cy="260957"/>
          </a:xfrm>
          <a:prstGeom prst="upArrow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887" y="1393253"/>
            <a:ext cx="8440615" cy="546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หมดอิสรภาพ   ผิดศีล </a:t>
            </a:r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เครียด   เจ็บปวด   ตาย      สัตว์ป่าสูญพันธุ์    มลพิษ   การแพร่กระจายเชื้อโรคและสารพิษ      การกีดกันทางการค้าระหว่างประเทศ</a:t>
            </a:r>
          </a:p>
          <a:p>
            <a:pPr algn="ctr"/>
            <a:r>
              <a:rPr lang="th-TH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โรคระบาด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71962" y="1143303"/>
            <a:ext cx="1593134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77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กลุ่มต่อต้านการใช้สัตว์</a:t>
            </a:r>
            <a:endParaRPr lang="en-US" sz="1477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5357" y="2211858"/>
            <a:ext cx="2357598" cy="3481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62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การใช้สัตว์เพื่องานทางวิทยาศาสตร์</a:t>
            </a:r>
            <a:endParaRPr lang="en-US" sz="1662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Up Arrow 28"/>
          <p:cNvSpPr/>
          <p:nvPr/>
        </p:nvSpPr>
        <p:spPr>
          <a:xfrm rot="10800000">
            <a:off x="4433253" y="2568998"/>
            <a:ext cx="342402" cy="302604"/>
          </a:xfrm>
          <a:prstGeom prst="upArrow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1626" y="2579516"/>
            <a:ext cx="1678171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77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กำกับดูแลเพื่อแก้ไขปัญหา</a:t>
            </a:r>
            <a:endParaRPr lang="en-US" sz="1477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885807" y="4092239"/>
            <a:ext cx="741440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3927" y="5331375"/>
            <a:ext cx="1680161" cy="108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Defined Genetics </a:t>
            </a:r>
          </a:p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and Health Quality</a:t>
            </a:r>
          </a:p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Experimental set up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* Statistics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6263" y="5001884"/>
            <a:ext cx="2080957" cy="1683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Defined Techniques Used</a:t>
            </a:r>
          </a:p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Humane endpoint</a:t>
            </a:r>
          </a:p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Handling and Restraint</a:t>
            </a:r>
          </a:p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Administration</a:t>
            </a:r>
          </a:p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Analgesic/ Anesthetic</a:t>
            </a:r>
          </a:p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Surgery</a:t>
            </a:r>
          </a:p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Euthanasia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3591" y="5081697"/>
            <a:ext cx="1857432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Optimum Animal   </a:t>
            </a:r>
          </a:p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Care and Enrichment</a:t>
            </a:r>
          </a:p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transportation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4411" y="5281437"/>
            <a:ext cx="2080957" cy="100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Alternatives</a:t>
            </a:r>
          </a:p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Computer Simulation</a:t>
            </a:r>
          </a:p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Mathematical application</a:t>
            </a:r>
          </a:p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In vitro culture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80312" y="5299242"/>
            <a:ext cx="1596682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ABSL 1-4</a:t>
            </a:r>
          </a:p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Hazard containment</a:t>
            </a:r>
          </a:p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Waste disposal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1404" y="4231852"/>
            <a:ext cx="1644733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Reducing Number Used</a:t>
            </a:r>
          </a:p>
        </p:txBody>
      </p:sp>
      <p:sp>
        <p:nvSpPr>
          <p:cNvPr id="30" name="Up Arrow 29"/>
          <p:cNvSpPr/>
          <p:nvPr/>
        </p:nvSpPr>
        <p:spPr>
          <a:xfrm rot="10800000">
            <a:off x="4423299" y="3749819"/>
            <a:ext cx="342402" cy="302604"/>
          </a:xfrm>
          <a:prstGeom prst="upArrow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42203" y="4211484"/>
            <a:ext cx="1124832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Relieve Stress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96204" y="4224453"/>
            <a:ext cx="1124832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Reduced Pain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42118" y="4235021"/>
            <a:ext cx="1639473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Avoid Using Animals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81021" y="4227059"/>
            <a:ext cx="1416527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Avoid Using Wildlife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22873" y="4217470"/>
            <a:ext cx="954672" cy="5469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Safety Precaution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885805" y="4100199"/>
            <a:ext cx="0" cy="1825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85805" y="4465018"/>
            <a:ext cx="0" cy="8454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300209" y="4100199"/>
            <a:ext cx="0" cy="1825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069137" y="4100199"/>
            <a:ext cx="0" cy="1825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583884" y="4100199"/>
            <a:ext cx="0" cy="1825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996624" y="4100199"/>
            <a:ext cx="0" cy="1825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409363" y="4100199"/>
            <a:ext cx="0" cy="1825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409363" y="4425483"/>
            <a:ext cx="0" cy="6324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994935" y="4435994"/>
            <a:ext cx="810" cy="6219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592426" y="4462165"/>
            <a:ext cx="0" cy="8454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317644" y="4757260"/>
            <a:ext cx="7012" cy="5241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932053" y="4685150"/>
            <a:ext cx="1020733" cy="3196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Replacement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752247" y="4660705"/>
            <a:ext cx="915049" cy="3196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Refinement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03601" y="4554867"/>
            <a:ext cx="796143" cy="3196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Reduction</a:t>
            </a:r>
          </a:p>
        </p:txBody>
      </p:sp>
      <p:cxnSp>
        <p:nvCxnSpPr>
          <p:cNvPr id="63" name="Straight Arrow Connector 62"/>
          <p:cNvCxnSpPr>
            <a:stCxn id="62" idx="1"/>
          </p:cNvCxnSpPr>
          <p:nvPr/>
        </p:nvCxnSpPr>
        <p:spPr>
          <a:xfrm flipH="1" flipV="1">
            <a:off x="885807" y="4712396"/>
            <a:ext cx="217794" cy="22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22" name="Straight Arrow Connector 56321"/>
          <p:cNvCxnSpPr>
            <a:stCxn id="61" idx="1"/>
          </p:cNvCxnSpPr>
          <p:nvPr/>
        </p:nvCxnSpPr>
        <p:spPr>
          <a:xfrm flipH="1" flipV="1">
            <a:off x="2419915" y="4818908"/>
            <a:ext cx="332332" cy="16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325" name="Straight Arrow Connector 56324"/>
          <p:cNvCxnSpPr>
            <a:stCxn id="61" idx="3"/>
          </p:cNvCxnSpPr>
          <p:nvPr/>
        </p:nvCxnSpPr>
        <p:spPr>
          <a:xfrm flipV="1">
            <a:off x="3667296" y="4818908"/>
            <a:ext cx="314133" cy="16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5599721" y="4848459"/>
            <a:ext cx="332332" cy="19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42508" y="1622122"/>
            <a:ext cx="0" cy="3125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89994" y="1616201"/>
            <a:ext cx="0" cy="3125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277980" y="1393256"/>
            <a:ext cx="1" cy="564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738497" y="1393252"/>
            <a:ext cx="0" cy="5477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2233" y="2895307"/>
          <a:ext cx="8435312" cy="876886"/>
        </p:xfrm>
        <a:graphic>
          <a:graphicData uri="http://schemas.openxmlformats.org/drawingml/2006/table">
            <a:tbl>
              <a:tblPr firstRow="1" bandRow="1"/>
              <a:tblGrid>
                <a:gridCol w="3012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6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5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2197">
                <a:tc>
                  <a:txBody>
                    <a:bodyPr/>
                    <a:lstStyle/>
                    <a:p>
                      <a:endParaRPr lang="th-TH" sz="1300" u="none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4406" marR="84406" marT="42203" marB="42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                 </a:t>
                      </a:r>
                      <a:r>
                        <a:rPr lang="th-TH" sz="1300" b="1" u="sng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ระดับสถาบัน</a:t>
                      </a:r>
                    </a:p>
                    <a:p>
                      <a:pPr algn="ctr"/>
                      <a:r>
                        <a:rPr lang="th-TH" sz="13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 * คณะกรรมการกำกับดูแลการดำเนินการ</a:t>
                      </a:r>
                    </a:p>
                    <a:p>
                      <a:pPr algn="ctr"/>
                      <a:r>
                        <a:rPr lang="th-TH" sz="13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ต่อสัตว์เพื่องานทางวิทยาศาสตร์                         ของสถานที่ดำเนินการ (คกส.)</a:t>
                      </a:r>
                    </a:p>
                  </a:txBody>
                  <a:tcPr marL="84406" marR="84406" marT="42203" marB="42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  </a:t>
                      </a:r>
                      <a:r>
                        <a:rPr lang="th-TH" sz="1300" b="1" u="sng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ระดับนานาชาติ</a:t>
                      </a:r>
                    </a:p>
                    <a:p>
                      <a:r>
                        <a:rPr lang="th-TH" sz="13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  *</a:t>
                      </a:r>
                      <a:r>
                        <a:rPr lang="th-TH" sz="1300" baseline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en-US" sz="1300" baseline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ICLAS                         * IATA / ATA</a:t>
                      </a:r>
                    </a:p>
                    <a:p>
                      <a:r>
                        <a:rPr lang="en-US" sz="13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  * CIOMS / WHO             * AAALAC international</a:t>
                      </a:r>
                    </a:p>
                    <a:p>
                      <a:r>
                        <a:rPr lang="en-US" sz="13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  * OECD / OIE                 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787885" y="3768344"/>
            <a:ext cx="2702447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77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จรรยาบรรณการใช้สัตว์ และหลักการ 3 </a:t>
            </a:r>
            <a:r>
              <a:rPr lang="en-US" sz="1477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Rs</a:t>
            </a:r>
            <a:endParaRPr lang="en-US" sz="1477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9" name="Up Arrow 58"/>
          <p:cNvSpPr/>
          <p:nvPr/>
        </p:nvSpPr>
        <p:spPr>
          <a:xfrm rot="16200000">
            <a:off x="5580815" y="3204022"/>
            <a:ext cx="342402" cy="302604"/>
          </a:xfrm>
          <a:prstGeom prst="upArrow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585">
              <a:solidFill>
                <a:prstClr val="black"/>
              </a:solidFill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429304"/>
              </p:ext>
            </p:extLst>
          </p:nvPr>
        </p:nvGraphicFramePr>
        <p:xfrm>
          <a:off x="35496" y="2117150"/>
          <a:ext cx="3327757" cy="1867486"/>
        </p:xfrm>
        <a:graphic>
          <a:graphicData uri="http://schemas.openxmlformats.org/drawingml/2006/table">
            <a:tbl>
              <a:tblPr firstRow="1" bandRow="1"/>
              <a:tblGrid>
                <a:gridCol w="3327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27144">
                <a:tc>
                  <a:txBody>
                    <a:bodyPr/>
                    <a:lstStyle/>
                    <a:p>
                      <a:r>
                        <a:rPr lang="th-TH" sz="1300" b="1" u="sng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ระดับชาติ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300" b="0" u="non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 พ.ร.บ. สัตว์เพื่องานทางวิทยาศาสตร์ พ.ศ. 2558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300" b="0" u="non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สถาบันพัฒนาการดำเนินการต่อสัตว์เพื่องานทางวิทยาศาสตร์ (</a:t>
                      </a:r>
                      <a:r>
                        <a:rPr lang="th-TH" sz="1300" b="0" u="none" baseline="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สพสว</a:t>
                      </a:r>
                      <a:r>
                        <a:rPr lang="th-TH" sz="1300" b="0" u="non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300" b="0" u="non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 คณะกรรมการกำกับและส่งเสริมการดำเนินการต่อสัตว์เพื่องานทาง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300" b="0" u="non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วิทยาศาสตร์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300" b="0" u="non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 คณะกรรมการจรรยาบรรณ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300" b="0" u="non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 คณะกรรมการกำกับ ติดตาม ตรวจเยี่ยมสถานที่ดำเนินการ และการประเมินผลเพื่อรับรองมาตรฐานคณะกรรมการกำกับดูแลการดำเนินการต่อสัตว์เพื่องานทางวิทยาศาสตร์ของสถานที่ดำเนินการ (</a:t>
                      </a:r>
                      <a:r>
                        <a:rPr lang="th-TH" sz="1300" b="0" u="none" baseline="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คปร</a:t>
                      </a:r>
                      <a:r>
                        <a:rPr lang="th-TH" sz="1300" b="0" u="non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.),</a:t>
                      </a:r>
                      <a:r>
                        <a:rPr lang="en-US" sz="1300" b="0" u="non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300" b="0" u="none" baseline="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สพสว</a:t>
                      </a:r>
                      <a:r>
                        <a:rPr lang="th-TH" sz="1300" b="0" u="non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4" name="Up Arrow 63"/>
          <p:cNvSpPr/>
          <p:nvPr/>
        </p:nvSpPr>
        <p:spPr>
          <a:xfrm rot="5400000">
            <a:off x="3344793" y="3200595"/>
            <a:ext cx="342402" cy="302604"/>
          </a:xfrm>
          <a:prstGeom prst="upArrow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7849" y="1398133"/>
            <a:ext cx="1392318" cy="5469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ผิดศีล    ใช้สัตว์อย่าง     </a:t>
            </a:r>
          </a:p>
          <a:p>
            <a:pPr algn="ctr"/>
            <a:r>
              <a:rPr lang="th-TH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พร่ำเพรื่อ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48639" y="1398341"/>
            <a:ext cx="1449827" cy="5469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สัตว์หมดอิสรภาพ</a:t>
            </a:r>
          </a:p>
          <a:p>
            <a:pPr algn="ctr"/>
            <a:r>
              <a:rPr lang="th-TH" sz="1477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เครียด   เจ็บปวด   ตาย 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981359" y="1398733"/>
            <a:ext cx="0" cy="5343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65701" y="1974454"/>
            <a:ext cx="1124832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77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ปัญหา</a:t>
            </a:r>
            <a:endParaRPr lang="en-US" sz="1477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9" name="Up Arrow 68"/>
          <p:cNvSpPr/>
          <p:nvPr/>
        </p:nvSpPr>
        <p:spPr>
          <a:xfrm>
            <a:off x="4421806" y="1143303"/>
            <a:ext cx="342402" cy="260957"/>
          </a:xfrm>
          <a:prstGeom prst="upArrow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1354" y="902207"/>
            <a:ext cx="6497682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62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กลุ่มอนุรักษ์สัตว์ป่า, กลุ่มพิทักษ์สิทธิสัตว์, กลุ่มต่อต้านการทารุณสัตว์ ฯลฯ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93468" y="196621"/>
            <a:ext cx="7876980" cy="52322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-98087" y="91800"/>
            <a:ext cx="8365325" cy="677463"/>
          </a:xfrm>
          <a:prstGeom prst="rect">
            <a:avLst/>
          </a:prstGeom>
          <a:noFill/>
        </p:spPr>
        <p:txBody>
          <a:bodyPr vert="horz" lIns="84406" tIns="42203" rIns="84406" bIns="4220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ปัญหาและการแก้ไขปัญหาจากการนำสัตว์มาใช้ในงานทางวิทยาศาสตร์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59797" y="1934510"/>
            <a:ext cx="2317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งานทางวิทยาศาสตร์</a:t>
            </a:r>
          </a:p>
          <a:p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วิจัย / ทดสอบ / ผลิต</a:t>
            </a:r>
            <a:r>
              <a:rPr lang="th-TH" sz="12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ชีว</a:t>
            </a: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</a:t>
            </a:r>
          </a:p>
          <a:p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งานสอน</a:t>
            </a:r>
          </a:p>
          <a:p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งานสืบสายพันธุ์และเพาะขยายพันธุ์</a:t>
            </a:r>
          </a:p>
          <a:p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งานอนุรักษ์พันธุ์สัตว์</a:t>
            </a:r>
          </a:p>
        </p:txBody>
      </p:sp>
      <p:sp>
        <p:nvSpPr>
          <p:cNvPr id="70" name="Up Arrow 69"/>
          <p:cNvSpPr/>
          <p:nvPr/>
        </p:nvSpPr>
        <p:spPr>
          <a:xfrm rot="5400000">
            <a:off x="5999799" y="2035058"/>
            <a:ext cx="251114" cy="688641"/>
          </a:xfrm>
          <a:prstGeom prst="upArrow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9677" y="1974454"/>
            <a:ext cx="1558707" cy="89714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51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761" y="0"/>
            <a:ext cx="1156926" cy="1185374"/>
          </a:xfrm>
          <a:prstGeom prst="rect">
            <a:avLst/>
          </a:prstGeom>
        </p:spPr>
      </p:pic>
      <p:sp>
        <p:nvSpPr>
          <p:cNvPr id="7" name="ตัวยึดเนื้อหา 1"/>
          <p:cNvSpPr txBox="1">
            <a:spLocks/>
          </p:cNvSpPr>
          <p:nvPr/>
        </p:nvSpPr>
        <p:spPr>
          <a:xfrm>
            <a:off x="32665" y="1197623"/>
            <a:ext cx="9103022" cy="39604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1" indent="0">
              <a:buFont typeface="Arial" panose="020B0604020202020204" pitchFamily="34" charset="0"/>
              <a:buNone/>
              <a:defRPr/>
            </a:pPr>
            <a:r>
              <a:rPr lang="th-TH" sz="6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th-TH" sz="6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สัตว์เพื่องานทางวิทยาศาสตร์</a:t>
            </a:r>
            <a:endParaRPr lang="th-TH" sz="6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lvl="1">
              <a:defRPr/>
            </a:pPr>
            <a:endParaRPr lang="th-TH" sz="4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1660" y="2348880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แบ่งออกเป็น 3 ประเภท</a:t>
            </a:r>
          </a:p>
          <a:p>
            <a:pPr marL="685800" indent="-685800">
              <a:buFontTx/>
              <a:buChar char="-"/>
            </a:pP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สัตว์จากธรรมชาติ</a:t>
            </a:r>
          </a:p>
          <a:p>
            <a:pPr marL="685800" indent="-685800">
              <a:buFontTx/>
              <a:buChar char="-"/>
            </a:pP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สัตว์เลี้ยง</a:t>
            </a:r>
          </a:p>
          <a:p>
            <a:pPr marL="685800" indent="-685800">
              <a:buFontTx/>
              <a:buChar char="-"/>
            </a:pP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สัตว์ทดลอง</a:t>
            </a:r>
          </a:p>
        </p:txBody>
      </p:sp>
    </p:spTree>
    <p:extLst>
      <p:ext uri="{BB962C8B-B14F-4D97-AF65-F5344CB8AC3E}">
        <p14:creationId xmlns:p14="http://schemas.microsoft.com/office/powerpoint/2010/main" val="422303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761" y="0"/>
            <a:ext cx="1156926" cy="118537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501213"/>
              </p:ext>
            </p:extLst>
          </p:nvPr>
        </p:nvGraphicFramePr>
        <p:xfrm>
          <a:off x="215515" y="1631906"/>
          <a:ext cx="8712969" cy="5059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683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สัตว์จากธรรมชาติ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สัตว์เลี้ยง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สัตว์ทดลอง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สัตว์ทุกชนิดที่อาศัยอยู่ตามธรรมชาติ 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เช่น นก</a:t>
                      </a:r>
                      <a:r>
                        <a:rPr lang="th-TH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กบ ปลา หอย หมึก แมลง ลิง เป็นต้น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ไม่มีเจ้าของ</a:t>
                      </a:r>
                      <a:endParaRPr lang="th-TH" sz="2400" b="1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สัตว์จากธรรมชาติที่ถูกนำมาเลี้ยงเพื่อใช้ในงานทางวิทยาศาสตร์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สัตว์ที่ถูกนำมาเลี้ยงเพื่อวัตถุประสงค์อื่นนอกเหนือไปจากงานทางวิทยาศาสตร์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เช่น ม้า แพะ แกะ หมู วัว ไก่ นกกระทา ปลา กบ สุนัข และแมว เป็นต้น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มีเจ้าของ</a:t>
                      </a:r>
                      <a:endParaRPr lang="th-TH" sz="2400" b="1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ทุกชนิดที่มนุษย์สามารถพัฒนาการสืบสายพันธุ์และเพาะขยายพันธุ์เพื่องานทางวิทยาศาสตร์จนได้สายพันธุ์และพันธุกรรมที่คงที่ 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เช่น</a:t>
                      </a:r>
                      <a:r>
                        <a:rPr lang="th-TH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หนู</a:t>
                      </a:r>
                      <a:r>
                        <a:rPr lang="th-TH" sz="2400" b="1" baseline="0" dirty="0" err="1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เม้าส์</a:t>
                      </a:r>
                      <a:r>
                        <a:rPr lang="th-TH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หนู</a:t>
                      </a:r>
                      <a:r>
                        <a:rPr lang="th-TH" sz="2400" b="1" baseline="0" dirty="0" err="1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แรท</a:t>
                      </a:r>
                      <a:r>
                        <a:rPr lang="th-TH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หนูแฮมสเตอร์  หนูตะเภา </a:t>
                      </a:r>
                      <a:r>
                        <a:rPr lang="th-TH" sz="2400" b="1" baseline="0" dirty="0" err="1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เจอร์</a:t>
                      </a:r>
                      <a:r>
                        <a:rPr lang="th-TH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บิล กระต่าย </a:t>
                      </a:r>
                      <a:r>
                        <a:rPr lang="th-TH" sz="2400" b="1" baseline="0" dirty="0" err="1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เฟอร์เร็ท</a:t>
                      </a:r>
                      <a:r>
                        <a:rPr lang="th-TH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หมูแคระ ปลาม้าลาย กบ</a:t>
                      </a:r>
                      <a:r>
                        <a:rPr lang="th-TH" sz="2400" b="1" baseline="0" dirty="0" err="1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แอฟ</a:t>
                      </a:r>
                      <a:r>
                        <a:rPr lang="th-TH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ริกา ลิงแสม และลิงวอก เป็นต้น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มีเจ้าของ</a:t>
                      </a:r>
                      <a:endParaRPr lang="th-TH" sz="2400" b="1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769875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ประเภทของสัตว์</a:t>
            </a:r>
          </a:p>
        </p:txBody>
      </p:sp>
      <p:sp>
        <p:nvSpPr>
          <p:cNvPr id="8" name="ตัวยึดเนื้อหา 1"/>
          <p:cNvSpPr txBox="1">
            <a:spLocks/>
          </p:cNvSpPr>
          <p:nvPr/>
        </p:nvSpPr>
        <p:spPr>
          <a:xfrm>
            <a:off x="179512" y="199234"/>
            <a:ext cx="7610408" cy="7869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th-TH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สัตว์เพื่องานทางวิทยาศาสตร์</a:t>
            </a:r>
            <a:endParaRPr lang="th-TH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lvl="1">
              <a:defRPr/>
            </a:pPr>
            <a:endParaRPr lang="th-TH" sz="4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426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761" y="0"/>
            <a:ext cx="1156926" cy="118537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873621"/>
              </p:ext>
            </p:extLst>
          </p:nvPr>
        </p:nvGraphicFramePr>
        <p:xfrm>
          <a:off x="251521" y="1772816"/>
          <a:ext cx="8624481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74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4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748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rgbClr val="002060"/>
                          </a:solidFill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สัตว์จากธรรมชาติ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rgbClr val="002060"/>
                          </a:solidFill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สัตว์เลี้ยง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rgbClr val="002060"/>
                          </a:solidFill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สัตว์ทดลอง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36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ป่า เขา ทุ่งหญ้า แหล่งน้ำ ฯลฯ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36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ฟาร์มเลี้ยงสัตว์เพื่อการค้าทั่วๆ ไป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36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สวนสัตว์ของส่วนราชการและเอกชน</a:t>
                      </a:r>
                      <a:r>
                        <a:rPr lang="th-TH" sz="36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ฯลฯ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36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จากธรรมชาติ</a:t>
                      </a:r>
                      <a:endParaRPr lang="th-TH" sz="3600" b="1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36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สถานที่สืบสายพันธุ์และเพาะขยายพันธุ์สัตว์เพื่องานทางวิทยาศาสตร์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83671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แหล่งที่มา</a:t>
            </a:r>
          </a:p>
        </p:txBody>
      </p:sp>
      <p:sp>
        <p:nvSpPr>
          <p:cNvPr id="8" name="ตัวยึดเนื้อหา 1"/>
          <p:cNvSpPr txBox="1">
            <a:spLocks/>
          </p:cNvSpPr>
          <p:nvPr/>
        </p:nvSpPr>
        <p:spPr>
          <a:xfrm>
            <a:off x="251520" y="49807"/>
            <a:ext cx="7610408" cy="7869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th-TH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สัตว์เพื่องานทางวิทยาศาสตร์</a:t>
            </a:r>
            <a:endParaRPr lang="th-TH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lvl="1">
              <a:defRPr/>
            </a:pPr>
            <a:endParaRPr lang="th-TH" sz="4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086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761" y="0"/>
            <a:ext cx="1156926" cy="1185374"/>
          </a:xfrm>
          <a:prstGeom prst="rect">
            <a:avLst/>
          </a:prstGeom>
        </p:spPr>
      </p:pic>
      <p:sp>
        <p:nvSpPr>
          <p:cNvPr id="7" name="ตัวยึดเนื้อหา 1"/>
          <p:cNvSpPr txBox="1">
            <a:spLocks/>
          </p:cNvSpPr>
          <p:nvPr/>
        </p:nvSpPr>
        <p:spPr>
          <a:xfrm>
            <a:off x="251520" y="160303"/>
            <a:ext cx="7610408" cy="7869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th-TH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สัตว์เพื่องานทางวิทยาศาสตร์</a:t>
            </a:r>
            <a:endParaRPr lang="th-TH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lvl="1">
              <a:defRPr/>
            </a:pPr>
            <a:endParaRPr lang="th-TH" sz="4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916832"/>
          <a:ext cx="8640960" cy="3901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สัตว์จากธรรมชาติ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สัตว์เลี้ยง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สัตว์ทดลอง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การสืบสายพันธุ์และเพาะขยายพันธุ์เป็นไปตามธรรมชาติ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คุณภาพทางพันธุกรรมไม่สามารถควบคุมได้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ควบคุมได้ด้วยวิธีการสืบสายพันธุ์และเพาะขยายพันธุ์ที่แตกต่างกันไปตามวัตถุประสงค์ของเจ้าของ</a:t>
                      </a:r>
                      <a:endParaRPr lang="th-TH" sz="2400" b="1" baseline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ความคงที่ทางพันธุกรรม ขึ้นอยู่กับแหล่งที่มา</a:t>
                      </a:r>
                      <a:endParaRPr lang="th-TH" sz="2400" b="1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ควบคุมได้ตามวิธีการสืบสืบสายพันธุ์และเพาะขยายพันธุ์ ถูกกำหนดขึ้นเพื่อวัตถุประสงค์ ให้สัตว์เป็นสัตว์ </a:t>
                      </a:r>
                      <a:r>
                        <a:rPr lang="en-US" sz="24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inbred, outbred, mutant,</a:t>
                      </a:r>
                      <a:r>
                        <a:rPr lang="en-US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hybrid </a:t>
                      </a:r>
                      <a:r>
                        <a:rPr lang="th-TH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หรือ </a:t>
                      </a:r>
                      <a:r>
                        <a:rPr lang="en-US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transgenic </a:t>
                      </a:r>
                      <a:r>
                        <a:rPr lang="th-TH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เพื่อนำมาใช้ตามวัตถุประสงค์ของงานทางวิทยาศาสตร์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พันธุกรรมและสุขภาพสัตว์ตรวจสอบได้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กำหนดอายุ เพศ น้ำหนัก และจำนวนได้ตามวันเวลาที่ผู้ใช้ต้องการ</a:t>
                      </a:r>
                      <a:endParaRPr lang="th-TH" sz="2400" b="1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96502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คุณภาพพันธุกรรม</a:t>
            </a:r>
          </a:p>
        </p:txBody>
      </p:sp>
    </p:spTree>
    <p:extLst>
      <p:ext uri="{BB962C8B-B14F-4D97-AF65-F5344CB8AC3E}">
        <p14:creationId xmlns:p14="http://schemas.microsoft.com/office/powerpoint/2010/main" val="301586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ตัวยึดเนื้อหา 1"/>
          <p:cNvSpPr txBox="1">
            <a:spLocks/>
          </p:cNvSpPr>
          <p:nvPr/>
        </p:nvSpPr>
        <p:spPr>
          <a:xfrm>
            <a:off x="107504" y="116632"/>
            <a:ext cx="7610408" cy="7869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th-TH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สัตว์เพื่องานทางวิทยาศาสตร์</a:t>
            </a:r>
            <a:endParaRPr lang="th-TH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lvl="1">
              <a:defRPr/>
            </a:pPr>
            <a:endParaRPr lang="th-TH" sz="4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1190"/>
              </p:ext>
            </p:extLst>
          </p:nvPr>
        </p:nvGraphicFramePr>
        <p:xfrm>
          <a:off x="133816" y="1415554"/>
          <a:ext cx="8902679" cy="5059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0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09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116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สัตว์จากธรรมชาติ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สัตว์เลี้ยง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สัตว์ทดลอง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sz="18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ไม่สามารถควบคุมหรือกำหนดได้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ขึ้นอยู่กับวิธีการเลี้ยง การป้องกันการติดเชื้อ และการควบคุมสภาพแวดล้อมที่แต่ละฟาร์มหรือหน่วยงานนำมาปฏิบัติ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การเลี้ยงสัตว์ส่วนใหญ่อยู่ในระดับ</a:t>
                      </a:r>
                      <a:r>
                        <a:rPr lang="th-TH" sz="18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</a:t>
                      </a:r>
                      <a:r>
                        <a:rPr lang="en-US" sz="18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Conventional </a:t>
                      </a:r>
                      <a:r>
                        <a:rPr lang="th-TH" sz="18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หรือ </a:t>
                      </a:r>
                      <a:r>
                        <a:rPr lang="en-US" sz="18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Strict Hygienic Conventional </a:t>
                      </a:r>
                      <a:endParaRPr lang="th-TH" sz="1800" b="1" baseline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สถานที่เลี้ยงสัตว์เป็นที่โล่งแจ้ง หรือเป็นอาคารปิดที่ไม่สามารถดำเนินการป้องกันการติดเชื้อหรือควบคุมสภาพแวดล้อมได้สมบูรณ์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อาจมีการใช้ยาเพื่อรักษาหรือการฉีดวัคซีนป้องกันโรคเป็นประจำ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สัตว์อาจไม่ปลอดจากเชื้อก่อโรคและพาหะนำเชื้ออาศัยอยู่ภายในและภายนอกร่างกาย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สัตว์ต้องได้รับการเลี้ยงดูให้อยู่ดีกินดี</a:t>
                      </a:r>
                      <a:r>
                        <a:rPr lang="th-TH" sz="18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มีสุขภาพดี ไม่เครียด และไม่ติดเชื้อด้วย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การเลี้ยงระบบใดระบบหนึ่งต่อไปนี้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8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 </a:t>
                      </a:r>
                      <a:r>
                        <a:rPr lang="en-US" sz="18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</a:t>
                      </a:r>
                      <a:r>
                        <a:rPr lang="th-TH" sz="18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*</a:t>
                      </a:r>
                      <a:r>
                        <a:rPr lang="en-US" sz="18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Strict Hygienic Conventional</a:t>
                      </a:r>
                      <a:endParaRPr lang="th-TH" sz="1800" b="1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8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  *</a:t>
                      </a:r>
                      <a:r>
                        <a:rPr lang="en-US" sz="18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Specified Pathogens Free</a:t>
                      </a:r>
                      <a:endParaRPr lang="th-TH" sz="1800" b="1" baseline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8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  *</a:t>
                      </a:r>
                      <a:r>
                        <a:rPr lang="en-US" sz="18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Germ Free</a:t>
                      </a:r>
                      <a:endParaRPr lang="th-TH" sz="1800" b="1" baseline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8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โดยไม่ใช้ยา หรือวัคซีนรักษาหรือป้องกันโรค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มีการตรวจสอบสุขภาพสัตว์และการติดเชื้ออย่างต่อเนื่อง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มีการควบคุมสภาพสิ่งแวดล้อมในอาคารปิด ให้คงที่และเหมาะสมตามมาตรฐานความต้องการของสัตว์แต่ละชนิด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th-TH" sz="18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มีการป้องกันการแพร่กระจายมลพิษ สารพิษที่เกิดจากการเลี้ยงและใช้สัตว์อย่างต่อเนื่อง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761" y="0"/>
            <a:ext cx="1156926" cy="1185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58" y="628649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49583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98" name="Rectangle 322" descr="ผ้าใบ"/>
          <p:cNvSpPr>
            <a:spLocks noChangeArrowheads="1"/>
          </p:cNvSpPr>
          <p:nvPr/>
        </p:nvSpPr>
        <p:spPr bwMode="auto">
          <a:xfrm>
            <a:off x="5109515" y="3090676"/>
            <a:ext cx="263769" cy="679413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204" name="Rectangle 307" descr="ผ้าใบ"/>
          <p:cNvSpPr>
            <a:spLocks noChangeArrowheads="1"/>
          </p:cNvSpPr>
          <p:nvPr/>
        </p:nvSpPr>
        <p:spPr bwMode="auto">
          <a:xfrm>
            <a:off x="6442416" y="3068960"/>
            <a:ext cx="239572" cy="528451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29257" y="116013"/>
            <a:ext cx="7491558" cy="52322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01" name="Rectangle 317" descr="ผ้าใบ"/>
          <p:cNvSpPr>
            <a:spLocks noChangeArrowheads="1"/>
          </p:cNvSpPr>
          <p:nvPr/>
        </p:nvSpPr>
        <p:spPr bwMode="auto">
          <a:xfrm>
            <a:off x="7885965" y="2879847"/>
            <a:ext cx="263769" cy="869441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84" name="Rectangle 312" descr="ผ้าใบ"/>
          <p:cNvSpPr>
            <a:spLocks noChangeArrowheads="1"/>
          </p:cNvSpPr>
          <p:nvPr/>
        </p:nvSpPr>
        <p:spPr bwMode="auto">
          <a:xfrm>
            <a:off x="3336999" y="3205076"/>
            <a:ext cx="263769" cy="491535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10" name="Line 323"/>
          <p:cNvSpPr>
            <a:spLocks noChangeShapeType="1"/>
          </p:cNvSpPr>
          <p:nvPr/>
        </p:nvSpPr>
        <p:spPr bwMode="auto">
          <a:xfrm>
            <a:off x="190111" y="3582234"/>
            <a:ext cx="8440615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8293" name="Text Box 13" descr="หินอ่อนเขียว"/>
          <p:cNvSpPr txBox="1">
            <a:spLocks noChangeArrowheads="1"/>
          </p:cNvSpPr>
          <p:nvPr/>
        </p:nvSpPr>
        <p:spPr bwMode="auto">
          <a:xfrm>
            <a:off x="1202658" y="4794031"/>
            <a:ext cx="7422012" cy="2911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292" b="1" dirty="0">
                <a:latin typeface="Tahoma" pitchFamily="34" charset="0"/>
                <a:cs typeface="Tahoma" pitchFamily="34" charset="0"/>
              </a:rPr>
              <a:t>จรรยาบรรณ/มาตรฐาน/พ.ร.บ./กฎ/ระเบียบ/ข้อบังคับ </a:t>
            </a:r>
          </a:p>
        </p:txBody>
      </p:sp>
      <p:sp>
        <p:nvSpPr>
          <p:cNvPr id="4115" name="Line 330"/>
          <p:cNvSpPr>
            <a:spLocks noChangeShapeType="1"/>
          </p:cNvSpPr>
          <p:nvPr/>
        </p:nvSpPr>
        <p:spPr bwMode="auto">
          <a:xfrm flipV="1">
            <a:off x="2316058" y="3871717"/>
            <a:ext cx="766064" cy="4973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16" name="Line 331"/>
          <p:cNvSpPr>
            <a:spLocks noChangeShapeType="1"/>
          </p:cNvSpPr>
          <p:nvPr/>
        </p:nvSpPr>
        <p:spPr bwMode="auto">
          <a:xfrm>
            <a:off x="2209459" y="3972139"/>
            <a:ext cx="242667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17" name="Line 332"/>
          <p:cNvSpPr>
            <a:spLocks noChangeShapeType="1"/>
          </p:cNvSpPr>
          <p:nvPr/>
        </p:nvSpPr>
        <p:spPr bwMode="auto">
          <a:xfrm>
            <a:off x="2050784" y="4041588"/>
            <a:ext cx="3851031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18" name="Line 333"/>
          <p:cNvSpPr>
            <a:spLocks noChangeShapeType="1"/>
          </p:cNvSpPr>
          <p:nvPr/>
        </p:nvSpPr>
        <p:spPr bwMode="auto">
          <a:xfrm>
            <a:off x="2267857" y="4111485"/>
            <a:ext cx="529258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205" name="AutoShape 269"/>
          <p:cNvSpPr>
            <a:spLocks noChangeArrowheads="1"/>
          </p:cNvSpPr>
          <p:nvPr/>
        </p:nvSpPr>
        <p:spPr bwMode="auto">
          <a:xfrm>
            <a:off x="668674" y="1939127"/>
            <a:ext cx="1899138" cy="1463920"/>
          </a:xfrm>
          <a:prstGeom prst="triangle">
            <a:avLst>
              <a:gd name="adj" fmla="val 50000"/>
            </a:avLst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206" name="AutoShape 270"/>
          <p:cNvSpPr>
            <a:spLocks noChangeArrowheads="1"/>
          </p:cNvSpPr>
          <p:nvPr/>
        </p:nvSpPr>
        <p:spPr bwMode="auto">
          <a:xfrm>
            <a:off x="862438" y="1320002"/>
            <a:ext cx="1513743" cy="1150327"/>
          </a:xfrm>
          <a:prstGeom prst="triangle">
            <a:avLst>
              <a:gd name="adj" fmla="val 50000"/>
            </a:avLst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207" name="AutoShape 271"/>
          <p:cNvSpPr>
            <a:spLocks noChangeArrowheads="1"/>
          </p:cNvSpPr>
          <p:nvPr/>
        </p:nvSpPr>
        <p:spPr bwMode="auto">
          <a:xfrm>
            <a:off x="1138077" y="511932"/>
            <a:ext cx="965689" cy="1254369"/>
          </a:xfrm>
          <a:prstGeom prst="triangle">
            <a:avLst>
              <a:gd name="adj" fmla="val 50000"/>
            </a:avLst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208" name="Rectangle 301" descr="ผ้าใบ"/>
          <p:cNvSpPr>
            <a:spLocks noChangeArrowheads="1"/>
          </p:cNvSpPr>
          <p:nvPr/>
        </p:nvSpPr>
        <p:spPr bwMode="auto">
          <a:xfrm>
            <a:off x="1500096" y="3245368"/>
            <a:ext cx="263769" cy="457200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08" name="Text Box 276"/>
          <p:cNvSpPr txBox="1">
            <a:spLocks noChangeArrowheads="1"/>
          </p:cNvSpPr>
          <p:nvPr/>
        </p:nvSpPr>
        <p:spPr bwMode="auto">
          <a:xfrm>
            <a:off x="1168988" y="3591027"/>
            <a:ext cx="1137987" cy="550985"/>
          </a:xfrm>
          <a:prstGeom prst="rect">
            <a:avLst/>
          </a:prstGeom>
          <a:solidFill>
            <a:srgbClr val="9966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th-TH" sz="1108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งานผลิต            และบริการสัตว์</a:t>
            </a:r>
          </a:p>
        </p:txBody>
      </p:sp>
      <p:sp>
        <p:nvSpPr>
          <p:cNvPr id="4155" name="Text Box 368"/>
          <p:cNvSpPr txBox="1">
            <a:spLocks noChangeArrowheads="1"/>
          </p:cNvSpPr>
          <p:nvPr/>
        </p:nvSpPr>
        <p:spPr bwMode="auto">
          <a:xfrm>
            <a:off x="860367" y="2330385"/>
            <a:ext cx="1507008" cy="232997"/>
          </a:xfrm>
          <a:prstGeom prst="rect">
            <a:avLst/>
          </a:prstGeom>
          <a:solidFill>
            <a:srgbClr val="0066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th-TH" sz="1108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ทดสอบพันธุกรรม</a:t>
            </a:r>
          </a:p>
        </p:txBody>
      </p:sp>
      <p:sp>
        <p:nvSpPr>
          <p:cNvPr id="4156" name="Text Box 369"/>
          <p:cNvSpPr txBox="1">
            <a:spLocks noChangeArrowheads="1"/>
          </p:cNvSpPr>
          <p:nvPr/>
        </p:nvSpPr>
        <p:spPr bwMode="auto">
          <a:xfrm>
            <a:off x="841481" y="1818714"/>
            <a:ext cx="1617785" cy="419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8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ความคงที่ทางพันธุกรรม</a:t>
            </a:r>
          </a:p>
        </p:txBody>
      </p:sp>
      <p:sp>
        <p:nvSpPr>
          <p:cNvPr id="4157" name="Text Box 370"/>
          <p:cNvSpPr txBox="1">
            <a:spLocks noChangeArrowheads="1"/>
          </p:cNvSpPr>
          <p:nvPr/>
        </p:nvSpPr>
        <p:spPr bwMode="auto">
          <a:xfrm>
            <a:off x="1070022" y="1547072"/>
            <a:ext cx="1146038" cy="245426"/>
          </a:xfrm>
          <a:prstGeom prst="rect">
            <a:avLst/>
          </a:prstGeom>
          <a:solidFill>
            <a:srgbClr val="0066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th-TH" sz="1108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เพาะขยายพันธุ์</a:t>
            </a:r>
          </a:p>
        </p:txBody>
      </p:sp>
      <p:sp>
        <p:nvSpPr>
          <p:cNvPr id="4158" name="Text Box 371"/>
          <p:cNvSpPr txBox="1">
            <a:spLocks noChangeArrowheads="1"/>
          </p:cNvSpPr>
          <p:nvPr/>
        </p:nvSpPr>
        <p:spPr bwMode="auto">
          <a:xfrm>
            <a:off x="606075" y="988646"/>
            <a:ext cx="2015591" cy="56092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23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1015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015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จัดบริการได้หลากหลายชนิด สายพันธุ์ เพศ อายุ และจำนวน                               ตามที่ผู้ใช้ต้องการ</a:t>
            </a:r>
          </a:p>
        </p:txBody>
      </p:sp>
      <p:sp>
        <p:nvSpPr>
          <p:cNvPr id="4183" name="AutoShape 309"/>
          <p:cNvSpPr>
            <a:spLocks noChangeArrowheads="1"/>
          </p:cNvSpPr>
          <p:nvPr/>
        </p:nvSpPr>
        <p:spPr bwMode="auto">
          <a:xfrm>
            <a:off x="2352260" y="1400837"/>
            <a:ext cx="2215662" cy="1877737"/>
          </a:xfrm>
          <a:prstGeom prst="triangle">
            <a:avLst>
              <a:gd name="adj" fmla="val 50000"/>
            </a:avLst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85" name="AutoShape 380"/>
          <p:cNvSpPr>
            <a:spLocks noChangeArrowheads="1"/>
          </p:cNvSpPr>
          <p:nvPr/>
        </p:nvSpPr>
        <p:spPr bwMode="auto">
          <a:xfrm>
            <a:off x="2360539" y="537104"/>
            <a:ext cx="2237767" cy="1282781"/>
          </a:xfrm>
          <a:prstGeom prst="triangle">
            <a:avLst>
              <a:gd name="adj" fmla="val 50000"/>
            </a:avLst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12" name="Text Box 325"/>
          <p:cNvSpPr txBox="1">
            <a:spLocks noChangeArrowheads="1"/>
          </p:cNvSpPr>
          <p:nvPr/>
        </p:nvSpPr>
        <p:spPr bwMode="auto">
          <a:xfrm>
            <a:off x="3083224" y="3588097"/>
            <a:ext cx="780718" cy="332643"/>
          </a:xfrm>
          <a:prstGeom prst="rect">
            <a:avLst/>
          </a:prstGeom>
          <a:solidFill>
            <a:srgbClr val="9966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th-TH" sz="1292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งานวิจัย</a:t>
            </a:r>
          </a:p>
        </p:txBody>
      </p:sp>
      <p:sp>
        <p:nvSpPr>
          <p:cNvPr id="4161" name="Text Box 138"/>
          <p:cNvSpPr txBox="1">
            <a:spLocks noChangeArrowheads="1"/>
          </p:cNvSpPr>
          <p:nvPr/>
        </p:nvSpPr>
        <p:spPr bwMode="auto">
          <a:xfrm>
            <a:off x="2505548" y="582670"/>
            <a:ext cx="2039815" cy="1299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23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923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นำไปประยุกต์ใช้ทางด้าน          การแพทย์ การสาธารณสุข การเกษตร การพัฒนาหลักสูตรการเรียนการสอน</a:t>
            </a:r>
            <a:r>
              <a:rPr lang="en-US" sz="923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923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และการอนุรักษ์พันธุ์สัตว์และสิ่งแวดล้อม</a:t>
            </a:r>
            <a:r>
              <a:rPr lang="en-US" sz="923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923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               </a:t>
            </a:r>
            <a:endParaRPr lang="en-US" sz="923" b="1" dirty="0">
              <a:solidFill>
                <a:srgbClr val="CC0099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923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th-TH" sz="923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นำไปประยุกต์ใช้ในการผลิต           ชีววัตถุเพื่อการพัฒนาคุณภาพชีวิต</a:t>
            </a:r>
            <a:r>
              <a:rPr lang="en-US" sz="923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923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                                </a:t>
            </a:r>
            <a:r>
              <a:rPr lang="en-US" sz="923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th-TH" sz="923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สร้างความเป็นเลิศทางวิชาการ</a:t>
            </a:r>
            <a:r>
              <a:rPr lang="en-US" sz="923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923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196" name="AutoShape 319"/>
          <p:cNvSpPr>
            <a:spLocks noChangeArrowheads="1"/>
          </p:cNvSpPr>
          <p:nvPr/>
        </p:nvSpPr>
        <p:spPr bwMode="auto">
          <a:xfrm>
            <a:off x="4290120" y="1808218"/>
            <a:ext cx="1899138" cy="1368218"/>
          </a:xfrm>
          <a:prstGeom prst="triangle">
            <a:avLst>
              <a:gd name="adj" fmla="val 50000"/>
            </a:avLst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97" name="AutoShape 320"/>
          <p:cNvSpPr>
            <a:spLocks noChangeArrowheads="1"/>
          </p:cNvSpPr>
          <p:nvPr/>
        </p:nvSpPr>
        <p:spPr bwMode="auto">
          <a:xfrm>
            <a:off x="4601962" y="774723"/>
            <a:ext cx="1303257" cy="1529462"/>
          </a:xfrm>
          <a:prstGeom prst="triangle">
            <a:avLst>
              <a:gd name="adj" fmla="val 50000"/>
            </a:avLst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63" name="Text Box 382"/>
          <p:cNvSpPr txBox="1">
            <a:spLocks noChangeArrowheads="1"/>
          </p:cNvSpPr>
          <p:nvPr/>
        </p:nvSpPr>
        <p:spPr bwMode="auto">
          <a:xfrm>
            <a:off x="4789227" y="2406892"/>
            <a:ext cx="1266092" cy="7171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ยา                         </a:t>
            </a:r>
            <a:r>
              <a:rPr lang="en-US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อาหาร</a:t>
            </a:r>
            <a:r>
              <a:rPr lang="en-US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</a:t>
            </a:r>
            <a:r>
              <a:rPr lang="en-US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วัคซีน                     </a:t>
            </a:r>
            <a:r>
              <a:rPr lang="en-US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วัสดุวิทยาศาสตร์ </a:t>
            </a:r>
          </a:p>
        </p:txBody>
      </p:sp>
      <p:sp>
        <p:nvSpPr>
          <p:cNvPr id="4113" name="Text Box 326"/>
          <p:cNvSpPr txBox="1">
            <a:spLocks noChangeArrowheads="1"/>
          </p:cNvSpPr>
          <p:nvPr/>
        </p:nvSpPr>
        <p:spPr bwMode="auto">
          <a:xfrm>
            <a:off x="4647052" y="3588097"/>
            <a:ext cx="1041316" cy="432289"/>
          </a:xfrm>
          <a:prstGeom prst="rect">
            <a:avLst/>
          </a:prstGeom>
          <a:solidFill>
            <a:srgbClr val="9966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th-TH" sz="1292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งานผลิต              ชีววัตถุ</a:t>
            </a:r>
          </a:p>
        </p:txBody>
      </p:sp>
      <p:sp>
        <p:nvSpPr>
          <p:cNvPr id="4165" name="Text Box 385"/>
          <p:cNvSpPr txBox="1">
            <a:spLocks noChangeArrowheads="1"/>
          </p:cNvSpPr>
          <p:nvPr/>
        </p:nvSpPr>
        <p:spPr bwMode="auto">
          <a:xfrm>
            <a:off x="4464336" y="1141984"/>
            <a:ext cx="1584224" cy="1029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15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1015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ผลผลิตได้คุณภาพมาตรฐานสากล</a:t>
            </a:r>
            <a:endParaRPr lang="en-US" sz="1015" b="1" dirty="0">
              <a:solidFill>
                <a:srgbClr val="CC0099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015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1015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ปลอดภัยต่อการนำไป พัฒนาคุณภาพชีวิต</a:t>
            </a:r>
          </a:p>
          <a:p>
            <a:pPr>
              <a:spcBef>
                <a:spcPct val="50000"/>
              </a:spcBef>
            </a:pPr>
            <a:r>
              <a:rPr lang="en-US" sz="1015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1015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แข่งขันได้ทางการค้า</a:t>
            </a:r>
          </a:p>
        </p:txBody>
      </p:sp>
      <p:sp>
        <p:nvSpPr>
          <p:cNvPr id="4202" name="AutoShape 304"/>
          <p:cNvSpPr>
            <a:spLocks noChangeArrowheads="1"/>
          </p:cNvSpPr>
          <p:nvPr/>
        </p:nvSpPr>
        <p:spPr bwMode="auto">
          <a:xfrm>
            <a:off x="5856796" y="1478905"/>
            <a:ext cx="1405488" cy="1787571"/>
          </a:xfrm>
          <a:prstGeom prst="triangle">
            <a:avLst>
              <a:gd name="adj" fmla="val 50000"/>
            </a:avLst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203" name="AutoShape 305"/>
          <p:cNvSpPr>
            <a:spLocks noChangeArrowheads="1"/>
          </p:cNvSpPr>
          <p:nvPr/>
        </p:nvSpPr>
        <p:spPr bwMode="auto">
          <a:xfrm>
            <a:off x="6037806" y="687689"/>
            <a:ext cx="1055447" cy="1503311"/>
          </a:xfrm>
          <a:prstGeom prst="triangle">
            <a:avLst>
              <a:gd name="adj" fmla="val 50000"/>
            </a:avLst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07" name="Text Box 140"/>
          <p:cNvSpPr txBox="1">
            <a:spLocks noChangeArrowheads="1"/>
          </p:cNvSpPr>
          <p:nvPr/>
        </p:nvSpPr>
        <p:spPr bwMode="auto">
          <a:xfrm>
            <a:off x="6098445" y="2356535"/>
            <a:ext cx="1218587" cy="8733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ทดสอบความ      ปลอดเชื้อ                   </a:t>
            </a:r>
            <a:r>
              <a:rPr lang="en-US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•</a:t>
            </a:r>
            <a:r>
              <a:rPr lang="th-TH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สารพิษ                                </a:t>
            </a:r>
            <a:r>
              <a:rPr lang="en-US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ภูมิแพ้                        </a:t>
            </a:r>
            <a:r>
              <a:rPr lang="en-US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สารก่อมะเร็ง</a:t>
            </a:r>
            <a:r>
              <a:rPr lang="en-US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4164" name="Text Box 384"/>
          <p:cNvSpPr txBox="1">
            <a:spLocks noChangeArrowheads="1"/>
          </p:cNvSpPr>
          <p:nvPr/>
        </p:nvSpPr>
        <p:spPr bwMode="auto">
          <a:xfrm>
            <a:off x="6100897" y="1448429"/>
            <a:ext cx="958287" cy="56092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015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รับรองคุณภาพผลผลิต</a:t>
            </a:r>
          </a:p>
        </p:txBody>
      </p:sp>
      <p:sp>
        <p:nvSpPr>
          <p:cNvPr id="4114" name="Text Box 328"/>
          <p:cNvSpPr txBox="1">
            <a:spLocks noChangeArrowheads="1"/>
          </p:cNvSpPr>
          <p:nvPr/>
        </p:nvSpPr>
        <p:spPr bwMode="auto">
          <a:xfrm>
            <a:off x="5900757" y="3591028"/>
            <a:ext cx="1347696" cy="485246"/>
          </a:xfrm>
          <a:prstGeom prst="rect">
            <a:avLst/>
          </a:prstGeom>
          <a:solidFill>
            <a:srgbClr val="9966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th-TH" sz="12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งานทดสอบ            คุณภาพผลผลิต</a:t>
            </a:r>
          </a:p>
        </p:txBody>
      </p:sp>
      <p:sp>
        <p:nvSpPr>
          <p:cNvPr id="4172" name="Line 420"/>
          <p:cNvSpPr>
            <a:spLocks noChangeShapeType="1"/>
          </p:cNvSpPr>
          <p:nvPr/>
        </p:nvSpPr>
        <p:spPr bwMode="auto">
          <a:xfrm flipH="1">
            <a:off x="5691412" y="1797155"/>
            <a:ext cx="447200" cy="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73" name="Line 421"/>
          <p:cNvSpPr>
            <a:spLocks noChangeShapeType="1"/>
          </p:cNvSpPr>
          <p:nvPr/>
        </p:nvSpPr>
        <p:spPr bwMode="auto">
          <a:xfrm rot="10800000" flipH="1">
            <a:off x="5735801" y="2566611"/>
            <a:ext cx="447200" cy="1466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99" name="AutoShape 314"/>
          <p:cNvSpPr>
            <a:spLocks noChangeArrowheads="1"/>
          </p:cNvSpPr>
          <p:nvPr/>
        </p:nvSpPr>
        <p:spPr bwMode="auto">
          <a:xfrm>
            <a:off x="7065350" y="1383101"/>
            <a:ext cx="1899138" cy="1765013"/>
          </a:xfrm>
          <a:prstGeom prst="triangle">
            <a:avLst>
              <a:gd name="adj" fmla="val 50000"/>
            </a:avLst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200" name="AutoShape 316"/>
          <p:cNvSpPr>
            <a:spLocks noChangeArrowheads="1"/>
          </p:cNvSpPr>
          <p:nvPr/>
        </p:nvSpPr>
        <p:spPr bwMode="auto">
          <a:xfrm>
            <a:off x="7358427" y="784403"/>
            <a:ext cx="1336431" cy="1334598"/>
          </a:xfrm>
          <a:prstGeom prst="triangle">
            <a:avLst>
              <a:gd name="adj" fmla="val 50000"/>
            </a:avLst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11" name="Text Box 324"/>
          <p:cNvSpPr txBox="1">
            <a:spLocks noChangeArrowheads="1"/>
          </p:cNvSpPr>
          <p:nvPr/>
        </p:nvSpPr>
        <p:spPr bwMode="auto">
          <a:xfrm>
            <a:off x="7570038" y="3588097"/>
            <a:ext cx="902791" cy="584712"/>
          </a:xfrm>
          <a:prstGeom prst="rect">
            <a:avLst/>
          </a:prstGeom>
          <a:solidFill>
            <a:srgbClr val="9966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th-TH" sz="1292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งานสอน</a:t>
            </a:r>
          </a:p>
        </p:txBody>
      </p:sp>
      <p:sp>
        <p:nvSpPr>
          <p:cNvPr id="4175" name="Text Box 374"/>
          <p:cNvSpPr txBox="1">
            <a:spLocks noChangeArrowheads="1"/>
          </p:cNvSpPr>
          <p:nvPr/>
        </p:nvSpPr>
        <p:spPr bwMode="auto">
          <a:xfrm>
            <a:off x="7135688" y="2361248"/>
            <a:ext cx="1758462" cy="5752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8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ภาคปฏิบัติการกับสัตว์ในงานสอนวิชาต่างๆ            ทางวิทยาศาสตร์</a:t>
            </a:r>
          </a:p>
        </p:txBody>
      </p:sp>
      <p:sp>
        <p:nvSpPr>
          <p:cNvPr id="4103" name="Rectangle 218" descr="กระดาษรีไซเคิล"/>
          <p:cNvSpPr>
            <a:spLocks noChangeArrowheads="1"/>
          </p:cNvSpPr>
          <p:nvPr/>
        </p:nvSpPr>
        <p:spPr bwMode="auto">
          <a:xfrm>
            <a:off x="144016" y="5063395"/>
            <a:ext cx="8487821" cy="173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19" name="Text Box 29"/>
          <p:cNvSpPr txBox="1">
            <a:spLocks noChangeArrowheads="1"/>
          </p:cNvSpPr>
          <p:nvPr/>
        </p:nvSpPr>
        <p:spPr bwMode="auto">
          <a:xfrm>
            <a:off x="954034" y="6042273"/>
            <a:ext cx="1146054" cy="3763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923" b="1" dirty="0">
                <a:latin typeface="Tahoma" pitchFamily="34" charset="0"/>
                <a:cs typeface="Tahoma" pitchFamily="34" charset="0"/>
              </a:rPr>
              <a:t>ระบบการป้องกัน                  การติดเชื้อ</a:t>
            </a:r>
          </a:p>
        </p:txBody>
      </p:sp>
      <p:sp>
        <p:nvSpPr>
          <p:cNvPr id="4120" name="Text Box 19"/>
          <p:cNvSpPr txBox="1">
            <a:spLocks noChangeArrowheads="1"/>
          </p:cNvSpPr>
          <p:nvPr/>
        </p:nvSpPr>
        <p:spPr bwMode="auto">
          <a:xfrm>
            <a:off x="829866" y="5567488"/>
            <a:ext cx="1116657" cy="518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923" b="1" dirty="0">
                <a:latin typeface="Tahoma" pitchFamily="34" charset="0"/>
                <a:cs typeface="Tahoma" pitchFamily="34" charset="0"/>
              </a:rPr>
              <a:t>ระบบการควบคุม            สภาพแวดล้อม          (</a:t>
            </a:r>
            <a:r>
              <a:rPr lang="en-US" sz="923" b="1" dirty="0">
                <a:latin typeface="Tahoma" pitchFamily="34" charset="0"/>
                <a:cs typeface="Tahoma" pitchFamily="34" charset="0"/>
              </a:rPr>
              <a:t>HVAC</a:t>
            </a:r>
            <a:r>
              <a:rPr lang="th-TH" sz="923" b="1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grpSp>
        <p:nvGrpSpPr>
          <p:cNvPr id="6" name="กลุ่ม 139"/>
          <p:cNvGrpSpPr>
            <a:grpSpLocks/>
          </p:cNvGrpSpPr>
          <p:nvPr/>
        </p:nvGrpSpPr>
        <p:grpSpPr bwMode="auto">
          <a:xfrm>
            <a:off x="1219911" y="5180625"/>
            <a:ext cx="1311237" cy="422031"/>
            <a:chOff x="273389" y="5156200"/>
            <a:chExt cx="1569292" cy="457200"/>
          </a:xfrm>
        </p:grpSpPr>
        <p:sp>
          <p:nvSpPr>
            <p:cNvPr id="4194" name="AutoShape 72"/>
            <p:cNvSpPr>
              <a:spLocks noChangeArrowheads="1"/>
            </p:cNvSpPr>
            <p:nvPr/>
          </p:nvSpPr>
          <p:spPr bwMode="auto">
            <a:xfrm>
              <a:off x="317500" y="5156200"/>
              <a:ext cx="1447800" cy="457200"/>
            </a:xfrm>
            <a:prstGeom prst="cloudCallout">
              <a:avLst>
                <a:gd name="adj1" fmla="val -22699"/>
                <a:gd name="adj2" fmla="val 11806"/>
              </a:avLst>
            </a:prstGeom>
            <a:solidFill>
              <a:srgbClr val="FF5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th-TH" sz="2585">
                <a:solidFill>
                  <a:prstClr val="black"/>
                </a:solidFill>
              </a:endParaRPr>
            </a:p>
          </p:txBody>
        </p:sp>
        <p:sp>
          <p:nvSpPr>
            <p:cNvPr id="4195" name="Text Box 33"/>
            <p:cNvSpPr txBox="1">
              <a:spLocks noChangeArrowheads="1"/>
            </p:cNvSpPr>
            <p:nvPr/>
          </p:nvSpPr>
          <p:spPr bwMode="auto">
            <a:xfrm>
              <a:off x="273389" y="5213350"/>
              <a:ext cx="1569292" cy="2847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108" b="1" dirty="0">
                  <a:latin typeface="Tahoma" pitchFamily="34" charset="0"/>
                  <a:cs typeface="Tahoma" pitchFamily="34" charset="0"/>
                </a:rPr>
                <a:t>อาคารเลี้ยงสัตว์</a:t>
              </a:r>
            </a:p>
          </p:txBody>
        </p:sp>
      </p:grpSp>
      <p:sp>
        <p:nvSpPr>
          <p:cNvPr id="4122" name="Freeform 354"/>
          <p:cNvSpPr>
            <a:spLocks/>
          </p:cNvSpPr>
          <p:nvPr/>
        </p:nvSpPr>
        <p:spPr bwMode="auto">
          <a:xfrm>
            <a:off x="2296706" y="5085377"/>
            <a:ext cx="2175380" cy="130419"/>
          </a:xfrm>
          <a:custGeom>
            <a:avLst/>
            <a:gdLst>
              <a:gd name="T0" fmla="*/ 2147483647 w 1640"/>
              <a:gd name="T1" fmla="*/ 2147483647 h 89"/>
              <a:gd name="T2" fmla="*/ 2147483647 w 1640"/>
              <a:gd name="T3" fmla="*/ 2147483647 h 89"/>
              <a:gd name="T4" fmla="*/ 2147483647 w 1640"/>
              <a:gd name="T5" fmla="*/ 2147483647 h 89"/>
              <a:gd name="T6" fmla="*/ 2147483647 w 1640"/>
              <a:gd name="T7" fmla="*/ 2147483647 h 89"/>
              <a:gd name="T8" fmla="*/ 2147483647 w 1640"/>
              <a:gd name="T9" fmla="*/ 2147483647 h 89"/>
              <a:gd name="T10" fmla="*/ 2147483647 w 1640"/>
              <a:gd name="T11" fmla="*/ 2147483647 h 89"/>
              <a:gd name="T12" fmla="*/ 2147483647 w 1640"/>
              <a:gd name="T13" fmla="*/ 2147483647 h 89"/>
              <a:gd name="T14" fmla="*/ 2147483647 w 1640"/>
              <a:gd name="T15" fmla="*/ 2147483647 h 89"/>
              <a:gd name="T16" fmla="*/ 0 w 1640"/>
              <a:gd name="T17" fmla="*/ 2147483647 h 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40"/>
              <a:gd name="T28" fmla="*/ 0 h 89"/>
              <a:gd name="T29" fmla="*/ 1640 w 1640"/>
              <a:gd name="T30" fmla="*/ 89 h 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40" h="89">
                <a:moveTo>
                  <a:pt x="1640" y="17"/>
                </a:moveTo>
                <a:cubicBezTo>
                  <a:pt x="1553" y="75"/>
                  <a:pt x="1401" y="50"/>
                  <a:pt x="1296" y="57"/>
                </a:cubicBezTo>
                <a:cubicBezTo>
                  <a:pt x="1249" y="64"/>
                  <a:pt x="1205" y="74"/>
                  <a:pt x="1160" y="89"/>
                </a:cubicBezTo>
                <a:cubicBezTo>
                  <a:pt x="1080" y="86"/>
                  <a:pt x="1000" y="86"/>
                  <a:pt x="920" y="81"/>
                </a:cubicBezTo>
                <a:cubicBezTo>
                  <a:pt x="880" y="79"/>
                  <a:pt x="908" y="63"/>
                  <a:pt x="864" y="49"/>
                </a:cubicBezTo>
                <a:cubicBezTo>
                  <a:pt x="841" y="42"/>
                  <a:pt x="816" y="44"/>
                  <a:pt x="792" y="41"/>
                </a:cubicBezTo>
                <a:cubicBezTo>
                  <a:pt x="668" y="0"/>
                  <a:pt x="759" y="27"/>
                  <a:pt x="448" y="41"/>
                </a:cubicBezTo>
                <a:cubicBezTo>
                  <a:pt x="404" y="43"/>
                  <a:pt x="357" y="60"/>
                  <a:pt x="312" y="65"/>
                </a:cubicBezTo>
                <a:cubicBezTo>
                  <a:pt x="210" y="76"/>
                  <a:pt x="101" y="81"/>
                  <a:pt x="0" y="81"/>
                </a:cubicBez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grpSp>
        <p:nvGrpSpPr>
          <p:cNvPr id="7" name="กลุ่ม 140"/>
          <p:cNvGrpSpPr>
            <a:grpSpLocks/>
          </p:cNvGrpSpPr>
          <p:nvPr/>
        </p:nvGrpSpPr>
        <p:grpSpPr bwMode="auto">
          <a:xfrm>
            <a:off x="2402822" y="5461979"/>
            <a:ext cx="1424609" cy="492369"/>
            <a:chOff x="1689100" y="5461000"/>
            <a:chExt cx="1704975" cy="533400"/>
          </a:xfrm>
        </p:grpSpPr>
        <p:sp>
          <p:nvSpPr>
            <p:cNvPr id="4192" name="AutoShape 63"/>
            <p:cNvSpPr>
              <a:spLocks noChangeArrowheads="1"/>
            </p:cNvSpPr>
            <p:nvPr/>
          </p:nvSpPr>
          <p:spPr bwMode="auto">
            <a:xfrm>
              <a:off x="1689100" y="5461000"/>
              <a:ext cx="1691758" cy="533400"/>
            </a:xfrm>
            <a:prstGeom prst="cloudCallout">
              <a:avLst>
                <a:gd name="adj1" fmla="val -20310"/>
                <a:gd name="adj2" fmla="val 15000"/>
              </a:avLst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th-TH" sz="1292">
                <a:solidFill>
                  <a:prstClr val="black"/>
                </a:solidFill>
              </a:endParaRPr>
            </a:p>
          </p:txBody>
        </p:sp>
        <p:sp>
          <p:nvSpPr>
            <p:cNvPr id="4193" name="Text Box 28"/>
            <p:cNvSpPr txBox="1">
              <a:spLocks noChangeArrowheads="1"/>
            </p:cNvSpPr>
            <p:nvPr/>
          </p:nvSpPr>
          <p:spPr bwMode="auto">
            <a:xfrm>
              <a:off x="1702317" y="5527675"/>
              <a:ext cx="1691758" cy="31543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292" b="1">
                  <a:solidFill>
                    <a:srgbClr val="522900"/>
                  </a:solidFill>
                  <a:latin typeface="Tahoma" pitchFamily="34" charset="0"/>
                  <a:cs typeface="Tahoma" pitchFamily="34" charset="0"/>
                </a:rPr>
                <a:t>วัสดุอุปกรณ์</a:t>
              </a:r>
            </a:p>
          </p:txBody>
        </p:sp>
      </p:grpSp>
      <p:sp>
        <p:nvSpPr>
          <p:cNvPr id="4124" name="Text Box 292"/>
          <p:cNvSpPr txBox="1">
            <a:spLocks noChangeArrowheads="1"/>
          </p:cNvSpPr>
          <p:nvPr/>
        </p:nvSpPr>
        <p:spPr bwMode="auto">
          <a:xfrm>
            <a:off x="2294405" y="6077441"/>
            <a:ext cx="1340893" cy="660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923" b="1" dirty="0">
                <a:latin typeface="Tahoma" pitchFamily="34" charset="0"/>
                <a:cs typeface="Tahoma" pitchFamily="34" charset="0"/>
              </a:rPr>
              <a:t>ป้องกัน                        การติดเชื้อและแพร่กระจายเชื้อโรค สารพิษ และมลพิษ</a:t>
            </a:r>
          </a:p>
        </p:txBody>
      </p:sp>
      <p:sp>
        <p:nvSpPr>
          <p:cNvPr id="4125" name="Text Box 295"/>
          <p:cNvSpPr txBox="1">
            <a:spLocks noChangeArrowheads="1"/>
          </p:cNvSpPr>
          <p:nvPr/>
        </p:nvSpPr>
        <p:spPr bwMode="auto">
          <a:xfrm>
            <a:off x="3435384" y="6158931"/>
            <a:ext cx="782023" cy="3763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923" b="1" dirty="0">
                <a:latin typeface="Tahoma" pitchFamily="34" charset="0"/>
                <a:cs typeface="Tahoma" pitchFamily="34" charset="0"/>
              </a:rPr>
              <a:t>ควบคุม                             สิ่งแวดล้อม</a:t>
            </a:r>
          </a:p>
        </p:txBody>
      </p:sp>
      <p:sp>
        <p:nvSpPr>
          <p:cNvPr id="4126" name="Text Box 298"/>
          <p:cNvSpPr txBox="1">
            <a:spLocks noChangeArrowheads="1"/>
          </p:cNvSpPr>
          <p:nvPr/>
        </p:nvSpPr>
        <p:spPr bwMode="auto">
          <a:xfrm>
            <a:off x="3745729" y="5901847"/>
            <a:ext cx="700366" cy="2343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923" b="1" dirty="0">
                <a:latin typeface="Tahoma" pitchFamily="34" charset="0"/>
                <a:cs typeface="Tahoma" pitchFamily="34" charset="0"/>
              </a:rPr>
              <a:t>เลี้ยงสัตว์</a:t>
            </a:r>
          </a:p>
        </p:txBody>
      </p:sp>
      <p:sp>
        <p:nvSpPr>
          <p:cNvPr id="4127" name="Freeform 343"/>
          <p:cNvSpPr>
            <a:spLocks/>
          </p:cNvSpPr>
          <p:nvPr/>
        </p:nvSpPr>
        <p:spPr bwMode="auto">
          <a:xfrm rot="21254831">
            <a:off x="2854687" y="5951419"/>
            <a:ext cx="392630" cy="167054"/>
          </a:xfrm>
          <a:custGeom>
            <a:avLst/>
            <a:gdLst>
              <a:gd name="T0" fmla="*/ 2147483647 w 296"/>
              <a:gd name="T1" fmla="*/ 2147483647 h 114"/>
              <a:gd name="T2" fmla="*/ 2147483647 w 296"/>
              <a:gd name="T3" fmla="*/ 2147483647 h 114"/>
              <a:gd name="T4" fmla="*/ 2147483647 w 296"/>
              <a:gd name="T5" fmla="*/ 2147483647 h 114"/>
              <a:gd name="T6" fmla="*/ 2147483647 w 296"/>
              <a:gd name="T7" fmla="*/ 2147483647 h 114"/>
              <a:gd name="T8" fmla="*/ 2147483647 w 296"/>
              <a:gd name="T9" fmla="*/ 2147483647 h 114"/>
              <a:gd name="T10" fmla="*/ 0 w 296"/>
              <a:gd name="T11" fmla="*/ 2147483647 h 1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6"/>
              <a:gd name="T19" fmla="*/ 0 h 114"/>
              <a:gd name="T20" fmla="*/ 296 w 296"/>
              <a:gd name="T21" fmla="*/ 114 h 1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6" h="114">
                <a:moveTo>
                  <a:pt x="296" y="2"/>
                </a:moveTo>
                <a:cubicBezTo>
                  <a:pt x="243" y="5"/>
                  <a:pt x="189" y="0"/>
                  <a:pt x="136" y="10"/>
                </a:cubicBezTo>
                <a:cubicBezTo>
                  <a:pt x="127" y="12"/>
                  <a:pt x="128" y="28"/>
                  <a:pt x="120" y="34"/>
                </a:cubicBezTo>
                <a:cubicBezTo>
                  <a:pt x="113" y="39"/>
                  <a:pt x="104" y="39"/>
                  <a:pt x="96" y="42"/>
                </a:cubicBezTo>
                <a:cubicBezTo>
                  <a:pt x="80" y="66"/>
                  <a:pt x="83" y="69"/>
                  <a:pt x="56" y="82"/>
                </a:cubicBezTo>
                <a:cubicBezTo>
                  <a:pt x="32" y="94"/>
                  <a:pt x="0" y="82"/>
                  <a:pt x="0" y="114"/>
                </a:cubicBezTo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28" name="Freeform 344"/>
          <p:cNvSpPr>
            <a:spLocks/>
          </p:cNvSpPr>
          <p:nvPr/>
        </p:nvSpPr>
        <p:spPr bwMode="auto">
          <a:xfrm>
            <a:off x="3250550" y="5846230"/>
            <a:ext cx="237435" cy="480646"/>
          </a:xfrm>
          <a:custGeom>
            <a:avLst/>
            <a:gdLst>
              <a:gd name="T0" fmla="*/ 2147483647 w 179"/>
              <a:gd name="T1" fmla="*/ 0 h 328"/>
              <a:gd name="T2" fmla="*/ 2147483647 w 179"/>
              <a:gd name="T3" fmla="*/ 2147483647 h 328"/>
              <a:gd name="T4" fmla="*/ 2147483647 w 179"/>
              <a:gd name="T5" fmla="*/ 2147483647 h 328"/>
              <a:gd name="T6" fmla="*/ 2147483647 w 179"/>
              <a:gd name="T7" fmla="*/ 2147483647 h 328"/>
              <a:gd name="T8" fmla="*/ 2147483647 w 179"/>
              <a:gd name="T9" fmla="*/ 2147483647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328"/>
              <a:gd name="T17" fmla="*/ 179 w 179"/>
              <a:gd name="T18" fmla="*/ 328 h 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328">
                <a:moveTo>
                  <a:pt x="3" y="0"/>
                </a:moveTo>
                <a:cubicBezTo>
                  <a:pt x="6" y="16"/>
                  <a:pt x="0" y="37"/>
                  <a:pt x="11" y="48"/>
                </a:cubicBezTo>
                <a:cubicBezTo>
                  <a:pt x="22" y="59"/>
                  <a:pt x="54" y="41"/>
                  <a:pt x="59" y="56"/>
                </a:cubicBezTo>
                <a:cubicBezTo>
                  <a:pt x="107" y="208"/>
                  <a:pt x="2" y="238"/>
                  <a:pt x="131" y="256"/>
                </a:cubicBezTo>
                <a:cubicBezTo>
                  <a:pt x="138" y="284"/>
                  <a:pt x="140" y="328"/>
                  <a:pt x="179" y="328"/>
                </a:cubicBezTo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29" name="Freeform 345"/>
          <p:cNvSpPr>
            <a:spLocks/>
          </p:cNvSpPr>
          <p:nvPr/>
        </p:nvSpPr>
        <p:spPr bwMode="auto">
          <a:xfrm>
            <a:off x="3212290" y="5881514"/>
            <a:ext cx="636697" cy="164123"/>
          </a:xfrm>
          <a:custGeom>
            <a:avLst/>
            <a:gdLst>
              <a:gd name="T0" fmla="*/ 0 w 480"/>
              <a:gd name="T1" fmla="*/ 0 h 112"/>
              <a:gd name="T2" fmla="*/ 2147483647 w 480"/>
              <a:gd name="T3" fmla="*/ 2147483647 h 112"/>
              <a:gd name="T4" fmla="*/ 2147483647 w 480"/>
              <a:gd name="T5" fmla="*/ 2147483647 h 112"/>
              <a:gd name="T6" fmla="*/ 2147483647 w 480"/>
              <a:gd name="T7" fmla="*/ 2147483647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12"/>
              <a:gd name="T14" fmla="*/ 480 w 480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12">
                <a:moveTo>
                  <a:pt x="0" y="0"/>
                </a:moveTo>
                <a:cubicBezTo>
                  <a:pt x="109" y="54"/>
                  <a:pt x="43" y="31"/>
                  <a:pt x="256" y="40"/>
                </a:cubicBezTo>
                <a:cubicBezTo>
                  <a:pt x="284" y="59"/>
                  <a:pt x="315" y="86"/>
                  <a:pt x="352" y="88"/>
                </a:cubicBezTo>
                <a:cubicBezTo>
                  <a:pt x="478" y="96"/>
                  <a:pt x="454" y="60"/>
                  <a:pt x="480" y="112"/>
                </a:cubicBezTo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30" name="Freeform 355"/>
          <p:cNvSpPr>
            <a:spLocks/>
          </p:cNvSpPr>
          <p:nvPr/>
        </p:nvSpPr>
        <p:spPr bwMode="auto">
          <a:xfrm>
            <a:off x="3601935" y="5145456"/>
            <a:ext cx="870152" cy="328246"/>
          </a:xfrm>
          <a:custGeom>
            <a:avLst/>
            <a:gdLst>
              <a:gd name="T0" fmla="*/ 2147483647 w 656"/>
              <a:gd name="T1" fmla="*/ 0 h 224"/>
              <a:gd name="T2" fmla="*/ 2147483647 w 656"/>
              <a:gd name="T3" fmla="*/ 2147483647 h 224"/>
              <a:gd name="T4" fmla="*/ 2147483647 w 656"/>
              <a:gd name="T5" fmla="*/ 2147483647 h 224"/>
              <a:gd name="T6" fmla="*/ 2147483647 w 656"/>
              <a:gd name="T7" fmla="*/ 2147483647 h 224"/>
              <a:gd name="T8" fmla="*/ 2147483647 w 656"/>
              <a:gd name="T9" fmla="*/ 2147483647 h 224"/>
              <a:gd name="T10" fmla="*/ 0 w 656"/>
              <a:gd name="T11" fmla="*/ 2147483647 h 2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6"/>
              <a:gd name="T19" fmla="*/ 0 h 224"/>
              <a:gd name="T20" fmla="*/ 656 w 656"/>
              <a:gd name="T21" fmla="*/ 224 h 2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6" h="224">
                <a:moveTo>
                  <a:pt x="656" y="0"/>
                </a:moveTo>
                <a:cubicBezTo>
                  <a:pt x="604" y="52"/>
                  <a:pt x="518" y="31"/>
                  <a:pt x="448" y="40"/>
                </a:cubicBezTo>
                <a:cubicBezTo>
                  <a:pt x="383" y="62"/>
                  <a:pt x="350" y="92"/>
                  <a:pt x="296" y="128"/>
                </a:cubicBezTo>
                <a:cubicBezTo>
                  <a:pt x="251" y="158"/>
                  <a:pt x="93" y="151"/>
                  <a:pt x="80" y="152"/>
                </a:cubicBezTo>
                <a:cubicBezTo>
                  <a:pt x="63" y="158"/>
                  <a:pt x="45" y="161"/>
                  <a:pt x="32" y="176"/>
                </a:cubicBezTo>
                <a:cubicBezTo>
                  <a:pt x="19" y="190"/>
                  <a:pt x="0" y="224"/>
                  <a:pt x="0" y="224"/>
                </a:cubicBez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31" name="Text Box 21"/>
          <p:cNvSpPr txBox="1">
            <a:spLocks noChangeArrowheads="1"/>
          </p:cNvSpPr>
          <p:nvPr/>
        </p:nvSpPr>
        <p:spPr bwMode="auto">
          <a:xfrm>
            <a:off x="5076949" y="6202892"/>
            <a:ext cx="891376" cy="2343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923" b="1" dirty="0">
                <a:latin typeface="Tahoma" pitchFamily="34" charset="0"/>
                <a:cs typeface="Tahoma" pitchFamily="34" charset="0"/>
              </a:rPr>
              <a:t>สัตวแพทย์</a:t>
            </a:r>
          </a:p>
        </p:txBody>
      </p:sp>
      <p:sp>
        <p:nvSpPr>
          <p:cNvPr id="4132" name="Text Box 23"/>
          <p:cNvSpPr txBox="1">
            <a:spLocks noChangeArrowheads="1"/>
          </p:cNvSpPr>
          <p:nvPr/>
        </p:nvSpPr>
        <p:spPr bwMode="auto">
          <a:xfrm>
            <a:off x="3739885" y="6572742"/>
            <a:ext cx="955045" cy="2343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923" b="1" dirty="0">
                <a:latin typeface="Tahoma" pitchFamily="34" charset="0"/>
                <a:cs typeface="Tahoma" pitchFamily="34" charset="0"/>
              </a:rPr>
              <a:t>ช่างเทคนิค</a:t>
            </a:r>
          </a:p>
        </p:txBody>
      </p:sp>
      <p:sp>
        <p:nvSpPr>
          <p:cNvPr id="4133" name="Text Box 24"/>
          <p:cNvSpPr txBox="1">
            <a:spLocks noChangeArrowheads="1"/>
          </p:cNvSpPr>
          <p:nvPr/>
        </p:nvSpPr>
        <p:spPr bwMode="auto">
          <a:xfrm>
            <a:off x="4567592" y="6572742"/>
            <a:ext cx="1337063" cy="2343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923" b="1" dirty="0">
                <a:latin typeface="Tahoma" pitchFamily="34" charset="0"/>
                <a:cs typeface="Tahoma" pitchFamily="34" charset="0"/>
              </a:rPr>
              <a:t>พนักงานเลี้ยงสัตว์</a:t>
            </a:r>
          </a:p>
        </p:txBody>
      </p:sp>
      <p:grpSp>
        <p:nvGrpSpPr>
          <p:cNvPr id="8" name="กลุ่ม 141"/>
          <p:cNvGrpSpPr>
            <a:grpSpLocks/>
          </p:cNvGrpSpPr>
          <p:nvPr/>
        </p:nvGrpSpPr>
        <p:grpSpPr bwMode="auto">
          <a:xfrm>
            <a:off x="3994565" y="5391640"/>
            <a:ext cx="1273393" cy="422031"/>
            <a:chOff x="3594100" y="5384800"/>
            <a:chExt cx="1524000" cy="457200"/>
          </a:xfrm>
        </p:grpSpPr>
        <p:sp>
          <p:nvSpPr>
            <p:cNvPr id="4190" name="AutoShape 58"/>
            <p:cNvSpPr>
              <a:spLocks noChangeArrowheads="1"/>
            </p:cNvSpPr>
            <p:nvPr/>
          </p:nvSpPr>
          <p:spPr bwMode="auto">
            <a:xfrm>
              <a:off x="3594100" y="5384800"/>
              <a:ext cx="1524000" cy="457200"/>
            </a:xfrm>
            <a:prstGeom prst="cloudCallout">
              <a:avLst>
                <a:gd name="adj1" fmla="val 2403"/>
                <a:gd name="adj2" fmla="val 32500"/>
              </a:avLst>
            </a:pr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th-TH" sz="2585">
                <a:solidFill>
                  <a:prstClr val="black"/>
                </a:solidFill>
              </a:endParaRPr>
            </a:p>
          </p:txBody>
        </p:sp>
        <p:sp>
          <p:nvSpPr>
            <p:cNvPr id="4191" name="Text Box 20"/>
            <p:cNvSpPr txBox="1">
              <a:spLocks noChangeArrowheads="1"/>
            </p:cNvSpPr>
            <p:nvPr/>
          </p:nvSpPr>
          <p:spPr bwMode="auto">
            <a:xfrm>
              <a:off x="3594100" y="5430520"/>
              <a:ext cx="1524000" cy="2847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108" b="1">
                  <a:solidFill>
                    <a:srgbClr val="00005A"/>
                  </a:solidFill>
                  <a:latin typeface="Tahoma" pitchFamily="34" charset="0"/>
                  <a:cs typeface="Tahoma" pitchFamily="34" charset="0"/>
                </a:rPr>
                <a:t>บุคลากร</a:t>
              </a:r>
            </a:p>
          </p:txBody>
        </p:sp>
      </p:grpSp>
      <p:sp>
        <p:nvSpPr>
          <p:cNvPr id="4135" name="Text Box 335"/>
          <p:cNvSpPr txBox="1">
            <a:spLocks noChangeArrowheads="1"/>
          </p:cNvSpPr>
          <p:nvPr/>
        </p:nvSpPr>
        <p:spPr bwMode="auto">
          <a:xfrm>
            <a:off x="4185573" y="6165365"/>
            <a:ext cx="891376" cy="2343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923" b="1">
                <a:latin typeface="Tahoma" pitchFamily="34" charset="0"/>
                <a:cs typeface="Tahoma" pitchFamily="34" charset="0"/>
              </a:rPr>
              <a:t>นักวิจัย</a:t>
            </a:r>
          </a:p>
        </p:txBody>
      </p:sp>
      <p:sp>
        <p:nvSpPr>
          <p:cNvPr id="4136" name="Text Box 336"/>
          <p:cNvSpPr txBox="1">
            <a:spLocks noChangeArrowheads="1"/>
          </p:cNvSpPr>
          <p:nvPr/>
        </p:nvSpPr>
        <p:spPr bwMode="auto">
          <a:xfrm>
            <a:off x="5247236" y="5813673"/>
            <a:ext cx="891376" cy="3763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923" b="1" dirty="0">
                <a:latin typeface="Tahoma" pitchFamily="34" charset="0"/>
                <a:cs typeface="Tahoma" pitchFamily="34" charset="0"/>
              </a:rPr>
              <a:t>หัวหน้างานบริหาร</a:t>
            </a:r>
          </a:p>
        </p:txBody>
      </p:sp>
      <p:sp>
        <p:nvSpPr>
          <p:cNvPr id="4137" name="Freeform 346"/>
          <p:cNvSpPr>
            <a:spLocks/>
          </p:cNvSpPr>
          <p:nvPr/>
        </p:nvSpPr>
        <p:spPr bwMode="auto">
          <a:xfrm>
            <a:off x="4160370" y="5790225"/>
            <a:ext cx="248046" cy="808892"/>
          </a:xfrm>
          <a:custGeom>
            <a:avLst/>
            <a:gdLst>
              <a:gd name="T0" fmla="*/ 2147483647 w 187"/>
              <a:gd name="T1" fmla="*/ 0 h 552"/>
              <a:gd name="T2" fmla="*/ 2147483647 w 187"/>
              <a:gd name="T3" fmla="*/ 2147483647 h 552"/>
              <a:gd name="T4" fmla="*/ 2147483647 w 187"/>
              <a:gd name="T5" fmla="*/ 2147483647 h 552"/>
              <a:gd name="T6" fmla="*/ 2147483647 w 187"/>
              <a:gd name="T7" fmla="*/ 2147483647 h 552"/>
              <a:gd name="T8" fmla="*/ 2147483647 w 187"/>
              <a:gd name="T9" fmla="*/ 2147483647 h 552"/>
              <a:gd name="T10" fmla="*/ 2147483647 w 187"/>
              <a:gd name="T11" fmla="*/ 2147483647 h 5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"/>
              <a:gd name="T19" fmla="*/ 0 h 552"/>
              <a:gd name="T20" fmla="*/ 187 w 187"/>
              <a:gd name="T21" fmla="*/ 552 h 5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" h="552">
                <a:moveTo>
                  <a:pt x="187" y="0"/>
                </a:moveTo>
                <a:cubicBezTo>
                  <a:pt x="95" y="61"/>
                  <a:pt x="183" y="195"/>
                  <a:pt x="91" y="256"/>
                </a:cubicBezTo>
                <a:cubicBezTo>
                  <a:pt x="54" y="311"/>
                  <a:pt x="77" y="298"/>
                  <a:pt x="35" y="312"/>
                </a:cubicBezTo>
                <a:cubicBezTo>
                  <a:pt x="32" y="381"/>
                  <a:pt x="37" y="451"/>
                  <a:pt x="27" y="520"/>
                </a:cubicBezTo>
                <a:cubicBezTo>
                  <a:pt x="26" y="530"/>
                  <a:pt x="9" y="528"/>
                  <a:pt x="3" y="536"/>
                </a:cubicBezTo>
                <a:cubicBezTo>
                  <a:pt x="0" y="540"/>
                  <a:pt x="3" y="547"/>
                  <a:pt x="3" y="552"/>
                </a:cubicBezTo>
              </a:path>
            </a:pathLst>
          </a:custGeom>
          <a:noFill/>
          <a:ln w="3810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38" name="Freeform 347"/>
          <p:cNvSpPr>
            <a:spLocks/>
          </p:cNvSpPr>
          <p:nvPr/>
        </p:nvSpPr>
        <p:spPr bwMode="auto">
          <a:xfrm>
            <a:off x="4429641" y="5790225"/>
            <a:ext cx="159174" cy="410308"/>
          </a:xfrm>
          <a:custGeom>
            <a:avLst/>
            <a:gdLst>
              <a:gd name="T0" fmla="*/ 0 w 120"/>
              <a:gd name="T1" fmla="*/ 0 h 280"/>
              <a:gd name="T2" fmla="*/ 2147483647 w 120"/>
              <a:gd name="T3" fmla="*/ 2147483647 h 280"/>
              <a:gd name="T4" fmla="*/ 2147483647 w 120"/>
              <a:gd name="T5" fmla="*/ 2147483647 h 280"/>
              <a:gd name="T6" fmla="*/ 2147483647 w 120"/>
              <a:gd name="T7" fmla="*/ 2147483647 h 280"/>
              <a:gd name="T8" fmla="*/ 2147483647 w 120"/>
              <a:gd name="T9" fmla="*/ 2147483647 h 280"/>
              <a:gd name="T10" fmla="*/ 2147483647 w 120"/>
              <a:gd name="T11" fmla="*/ 2147483647 h 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"/>
              <a:gd name="T19" fmla="*/ 0 h 280"/>
              <a:gd name="T20" fmla="*/ 120 w 120"/>
              <a:gd name="T21" fmla="*/ 280 h 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" h="280">
                <a:moveTo>
                  <a:pt x="0" y="0"/>
                </a:moveTo>
                <a:cubicBezTo>
                  <a:pt x="3" y="21"/>
                  <a:pt x="0" y="44"/>
                  <a:pt x="8" y="64"/>
                </a:cubicBezTo>
                <a:cubicBezTo>
                  <a:pt x="12" y="73"/>
                  <a:pt x="26" y="72"/>
                  <a:pt x="32" y="80"/>
                </a:cubicBezTo>
                <a:cubicBezTo>
                  <a:pt x="37" y="87"/>
                  <a:pt x="38" y="96"/>
                  <a:pt x="40" y="104"/>
                </a:cubicBezTo>
                <a:cubicBezTo>
                  <a:pt x="51" y="150"/>
                  <a:pt x="45" y="223"/>
                  <a:pt x="96" y="240"/>
                </a:cubicBezTo>
                <a:cubicBezTo>
                  <a:pt x="115" y="269"/>
                  <a:pt x="108" y="255"/>
                  <a:pt x="120" y="280"/>
                </a:cubicBezTo>
              </a:path>
            </a:pathLst>
          </a:custGeom>
          <a:noFill/>
          <a:ln w="3810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39" name="Freeform 348"/>
          <p:cNvSpPr>
            <a:spLocks/>
          </p:cNvSpPr>
          <p:nvPr/>
        </p:nvSpPr>
        <p:spPr bwMode="auto">
          <a:xfrm>
            <a:off x="4450864" y="5788762"/>
            <a:ext cx="657920" cy="798634"/>
          </a:xfrm>
          <a:custGeom>
            <a:avLst/>
            <a:gdLst>
              <a:gd name="T0" fmla="*/ 0 w 496"/>
              <a:gd name="T1" fmla="*/ 2147483647 h 545"/>
              <a:gd name="T2" fmla="*/ 2147483647 w 496"/>
              <a:gd name="T3" fmla="*/ 2147483647 h 545"/>
              <a:gd name="T4" fmla="*/ 2147483647 w 496"/>
              <a:gd name="T5" fmla="*/ 2147483647 h 545"/>
              <a:gd name="T6" fmla="*/ 2147483647 w 496"/>
              <a:gd name="T7" fmla="*/ 2147483647 h 545"/>
              <a:gd name="T8" fmla="*/ 2147483647 w 496"/>
              <a:gd name="T9" fmla="*/ 2147483647 h 545"/>
              <a:gd name="T10" fmla="*/ 2147483647 w 496"/>
              <a:gd name="T11" fmla="*/ 2147483647 h 545"/>
              <a:gd name="T12" fmla="*/ 2147483647 w 496"/>
              <a:gd name="T13" fmla="*/ 2147483647 h 545"/>
              <a:gd name="T14" fmla="*/ 2147483647 w 496"/>
              <a:gd name="T15" fmla="*/ 2147483647 h 545"/>
              <a:gd name="T16" fmla="*/ 2147483647 w 496"/>
              <a:gd name="T17" fmla="*/ 2147483647 h 5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6"/>
              <a:gd name="T28" fmla="*/ 0 h 545"/>
              <a:gd name="T29" fmla="*/ 496 w 496"/>
              <a:gd name="T30" fmla="*/ 545 h 5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6" h="545">
                <a:moveTo>
                  <a:pt x="0" y="1"/>
                </a:moveTo>
                <a:cubicBezTo>
                  <a:pt x="24" y="5"/>
                  <a:pt x="55" y="0"/>
                  <a:pt x="72" y="17"/>
                </a:cubicBezTo>
                <a:cubicBezTo>
                  <a:pt x="108" y="53"/>
                  <a:pt x="99" y="82"/>
                  <a:pt x="144" y="97"/>
                </a:cubicBezTo>
                <a:cubicBezTo>
                  <a:pt x="154" y="128"/>
                  <a:pt x="179" y="140"/>
                  <a:pt x="192" y="169"/>
                </a:cubicBezTo>
                <a:cubicBezTo>
                  <a:pt x="196" y="179"/>
                  <a:pt x="228" y="276"/>
                  <a:pt x="232" y="281"/>
                </a:cubicBezTo>
                <a:cubicBezTo>
                  <a:pt x="263" y="317"/>
                  <a:pt x="322" y="310"/>
                  <a:pt x="360" y="313"/>
                </a:cubicBezTo>
                <a:cubicBezTo>
                  <a:pt x="395" y="325"/>
                  <a:pt x="412" y="347"/>
                  <a:pt x="432" y="377"/>
                </a:cubicBezTo>
                <a:cubicBezTo>
                  <a:pt x="438" y="415"/>
                  <a:pt x="432" y="483"/>
                  <a:pt x="456" y="513"/>
                </a:cubicBezTo>
                <a:cubicBezTo>
                  <a:pt x="467" y="526"/>
                  <a:pt x="484" y="533"/>
                  <a:pt x="496" y="545"/>
                </a:cubicBezTo>
              </a:path>
            </a:pathLst>
          </a:custGeom>
          <a:noFill/>
          <a:ln w="3810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40" name="Freeform 349"/>
          <p:cNvSpPr>
            <a:spLocks/>
          </p:cNvSpPr>
          <p:nvPr/>
        </p:nvSpPr>
        <p:spPr bwMode="auto">
          <a:xfrm>
            <a:off x="4588814" y="5825394"/>
            <a:ext cx="716284" cy="422031"/>
          </a:xfrm>
          <a:custGeom>
            <a:avLst/>
            <a:gdLst>
              <a:gd name="T0" fmla="*/ 0 w 540"/>
              <a:gd name="T1" fmla="*/ 0 h 288"/>
              <a:gd name="T2" fmla="*/ 2147483647 w 540"/>
              <a:gd name="T3" fmla="*/ 2147483647 h 288"/>
              <a:gd name="T4" fmla="*/ 2147483647 w 540"/>
              <a:gd name="T5" fmla="*/ 2147483647 h 288"/>
              <a:gd name="T6" fmla="*/ 2147483647 w 540"/>
              <a:gd name="T7" fmla="*/ 2147483647 h 288"/>
              <a:gd name="T8" fmla="*/ 2147483647 w 540"/>
              <a:gd name="T9" fmla="*/ 2147483647 h 288"/>
              <a:gd name="T10" fmla="*/ 2147483647 w 540"/>
              <a:gd name="T11" fmla="*/ 2147483647 h 288"/>
              <a:gd name="T12" fmla="*/ 2147483647 w 540"/>
              <a:gd name="T13" fmla="*/ 2147483647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0"/>
              <a:gd name="T22" fmla="*/ 0 h 288"/>
              <a:gd name="T23" fmla="*/ 540 w 540"/>
              <a:gd name="T24" fmla="*/ 288 h 2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0" h="288">
                <a:moveTo>
                  <a:pt x="0" y="0"/>
                </a:moveTo>
                <a:cubicBezTo>
                  <a:pt x="87" y="58"/>
                  <a:pt x="122" y="49"/>
                  <a:pt x="240" y="56"/>
                </a:cubicBezTo>
                <a:cubicBezTo>
                  <a:pt x="287" y="72"/>
                  <a:pt x="301" y="77"/>
                  <a:pt x="336" y="112"/>
                </a:cubicBezTo>
                <a:cubicBezTo>
                  <a:pt x="352" y="160"/>
                  <a:pt x="415" y="159"/>
                  <a:pt x="448" y="192"/>
                </a:cubicBezTo>
                <a:cubicBezTo>
                  <a:pt x="457" y="201"/>
                  <a:pt x="461" y="217"/>
                  <a:pt x="472" y="224"/>
                </a:cubicBezTo>
                <a:cubicBezTo>
                  <a:pt x="486" y="233"/>
                  <a:pt x="520" y="240"/>
                  <a:pt x="520" y="240"/>
                </a:cubicBezTo>
                <a:cubicBezTo>
                  <a:pt x="540" y="271"/>
                  <a:pt x="536" y="254"/>
                  <a:pt x="536" y="288"/>
                </a:cubicBezTo>
              </a:path>
            </a:pathLst>
          </a:custGeom>
          <a:noFill/>
          <a:ln w="3810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41" name="Freeform 350"/>
          <p:cNvSpPr>
            <a:spLocks/>
          </p:cNvSpPr>
          <p:nvPr/>
        </p:nvSpPr>
        <p:spPr bwMode="auto">
          <a:xfrm>
            <a:off x="4684318" y="5749194"/>
            <a:ext cx="689754" cy="193431"/>
          </a:xfrm>
          <a:custGeom>
            <a:avLst/>
            <a:gdLst>
              <a:gd name="T0" fmla="*/ 0 w 520"/>
              <a:gd name="T1" fmla="*/ 2147483647 h 132"/>
              <a:gd name="T2" fmla="*/ 2147483647 w 520"/>
              <a:gd name="T3" fmla="*/ 2147483647 h 132"/>
              <a:gd name="T4" fmla="*/ 2147483647 w 520"/>
              <a:gd name="T5" fmla="*/ 2147483647 h 132"/>
              <a:gd name="T6" fmla="*/ 2147483647 w 520"/>
              <a:gd name="T7" fmla="*/ 2147483647 h 132"/>
              <a:gd name="T8" fmla="*/ 2147483647 w 520"/>
              <a:gd name="T9" fmla="*/ 2147483647 h 132"/>
              <a:gd name="T10" fmla="*/ 2147483647 w 520"/>
              <a:gd name="T11" fmla="*/ 2147483647 h 132"/>
              <a:gd name="T12" fmla="*/ 2147483647 w 520"/>
              <a:gd name="T13" fmla="*/ 2147483647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0"/>
              <a:gd name="T22" fmla="*/ 0 h 132"/>
              <a:gd name="T23" fmla="*/ 520 w 520"/>
              <a:gd name="T24" fmla="*/ 132 h 1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0" h="132">
                <a:moveTo>
                  <a:pt x="0" y="60"/>
                </a:moveTo>
                <a:cubicBezTo>
                  <a:pt x="72" y="84"/>
                  <a:pt x="152" y="76"/>
                  <a:pt x="224" y="52"/>
                </a:cubicBezTo>
                <a:cubicBezTo>
                  <a:pt x="276" y="0"/>
                  <a:pt x="295" y="22"/>
                  <a:pt x="384" y="28"/>
                </a:cubicBezTo>
                <a:cubicBezTo>
                  <a:pt x="410" y="37"/>
                  <a:pt x="430" y="51"/>
                  <a:pt x="456" y="60"/>
                </a:cubicBezTo>
                <a:cubicBezTo>
                  <a:pt x="461" y="76"/>
                  <a:pt x="466" y="97"/>
                  <a:pt x="480" y="108"/>
                </a:cubicBezTo>
                <a:cubicBezTo>
                  <a:pt x="487" y="113"/>
                  <a:pt x="497" y="112"/>
                  <a:pt x="504" y="116"/>
                </a:cubicBezTo>
                <a:cubicBezTo>
                  <a:pt x="510" y="120"/>
                  <a:pt x="515" y="127"/>
                  <a:pt x="520" y="132"/>
                </a:cubicBezTo>
              </a:path>
            </a:pathLst>
          </a:custGeom>
          <a:noFill/>
          <a:ln w="3810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42" name="Text Box 30"/>
          <p:cNvSpPr txBox="1">
            <a:spLocks noChangeArrowheads="1"/>
          </p:cNvSpPr>
          <p:nvPr/>
        </p:nvSpPr>
        <p:spPr bwMode="auto">
          <a:xfrm>
            <a:off x="7717808" y="6078106"/>
            <a:ext cx="764036" cy="3763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923" b="1" dirty="0">
                <a:latin typeface="Tahoma" pitchFamily="34" charset="0"/>
                <a:cs typeface="Tahoma" pitchFamily="34" charset="0"/>
              </a:rPr>
              <a:t>อนามัยเข้ม(</a:t>
            </a:r>
            <a:r>
              <a:rPr lang="en-US" sz="923" b="1" dirty="0">
                <a:latin typeface="Tahoma" pitchFamily="34" charset="0"/>
                <a:cs typeface="Tahoma" pitchFamily="34" charset="0"/>
              </a:rPr>
              <a:t>SHC</a:t>
            </a:r>
            <a:r>
              <a:rPr lang="th-TH" sz="923" b="1" dirty="0">
                <a:latin typeface="Tahoma" pitchFamily="34" charset="0"/>
                <a:cs typeface="Tahoma" pitchFamily="34" charset="0"/>
              </a:rPr>
              <a:t>)</a:t>
            </a:r>
            <a:endParaRPr lang="en-US" sz="923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43" name="Text Box 31"/>
          <p:cNvSpPr txBox="1">
            <a:spLocks noChangeArrowheads="1"/>
          </p:cNvSpPr>
          <p:nvPr/>
        </p:nvSpPr>
        <p:spPr bwMode="auto">
          <a:xfrm>
            <a:off x="6793351" y="6032997"/>
            <a:ext cx="981657" cy="518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923" b="1" dirty="0">
                <a:latin typeface="Tahoma" pitchFamily="34" charset="0"/>
                <a:cs typeface="Tahoma" pitchFamily="34" charset="0"/>
              </a:rPr>
              <a:t>ปลอดเชื้อ    ก่อโรคจำเพาะ(</a:t>
            </a:r>
            <a:r>
              <a:rPr lang="en-US" sz="923" b="1" dirty="0">
                <a:latin typeface="Tahoma" pitchFamily="34" charset="0"/>
                <a:cs typeface="Tahoma" pitchFamily="34" charset="0"/>
              </a:rPr>
              <a:t>SPF</a:t>
            </a:r>
            <a:r>
              <a:rPr lang="th-TH" sz="923" b="1" dirty="0">
                <a:latin typeface="Tahoma" pitchFamily="34" charset="0"/>
                <a:cs typeface="Tahoma" pitchFamily="34" charset="0"/>
              </a:rPr>
              <a:t>)</a:t>
            </a:r>
            <a:endParaRPr lang="en-US" sz="923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44" name="Text Box 32"/>
          <p:cNvSpPr txBox="1">
            <a:spLocks noChangeArrowheads="1"/>
          </p:cNvSpPr>
          <p:nvPr/>
        </p:nvSpPr>
        <p:spPr bwMode="auto">
          <a:xfrm>
            <a:off x="6272912" y="6333939"/>
            <a:ext cx="891376" cy="3763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923" b="1" dirty="0">
                <a:latin typeface="Tahoma" pitchFamily="34" charset="0"/>
                <a:cs typeface="Tahoma" pitchFamily="34" charset="0"/>
              </a:rPr>
              <a:t>ปลอดเชื้อสมบูรณ์(</a:t>
            </a:r>
            <a:r>
              <a:rPr lang="en-US" sz="923" b="1" dirty="0">
                <a:latin typeface="Tahoma" pitchFamily="34" charset="0"/>
                <a:cs typeface="Tahoma" pitchFamily="34" charset="0"/>
              </a:rPr>
              <a:t>GF</a:t>
            </a:r>
            <a:r>
              <a:rPr lang="th-TH" sz="923" b="1" dirty="0">
                <a:latin typeface="Tahoma" pitchFamily="34" charset="0"/>
                <a:cs typeface="Tahoma" pitchFamily="34" charset="0"/>
              </a:rPr>
              <a:t>)</a:t>
            </a:r>
            <a:endParaRPr lang="en-US" sz="923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88" name="AutoShape 287"/>
          <p:cNvSpPr>
            <a:spLocks noChangeArrowheads="1"/>
          </p:cNvSpPr>
          <p:nvPr/>
        </p:nvSpPr>
        <p:spPr bwMode="auto">
          <a:xfrm>
            <a:off x="5331626" y="5250963"/>
            <a:ext cx="1591742" cy="562708"/>
          </a:xfrm>
          <a:prstGeom prst="cloudCallout">
            <a:avLst>
              <a:gd name="adj1" fmla="val -27500"/>
              <a:gd name="adj2" fmla="val -3307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89" name="Text Box 288"/>
          <p:cNvSpPr txBox="1">
            <a:spLocks noChangeArrowheads="1"/>
          </p:cNvSpPr>
          <p:nvPr/>
        </p:nvSpPr>
        <p:spPr bwMode="auto">
          <a:xfrm>
            <a:off x="5305097" y="5321302"/>
            <a:ext cx="1697607" cy="4333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108" b="1" dirty="0">
                <a:solidFill>
                  <a:srgbClr val="1F1F7D"/>
                </a:solidFill>
                <a:latin typeface="Tahoma" pitchFamily="34" charset="0"/>
                <a:cs typeface="Tahoma" pitchFamily="34" charset="0"/>
              </a:rPr>
              <a:t>การจัดการ                       การเลี้ยงสัตว์เป็นระบบ</a:t>
            </a:r>
          </a:p>
        </p:txBody>
      </p:sp>
      <p:sp>
        <p:nvSpPr>
          <p:cNvPr id="4146" name="Freeform 351"/>
          <p:cNvSpPr>
            <a:spLocks/>
          </p:cNvSpPr>
          <p:nvPr/>
        </p:nvSpPr>
        <p:spPr bwMode="auto">
          <a:xfrm>
            <a:off x="6507257" y="5713292"/>
            <a:ext cx="166209" cy="655998"/>
          </a:xfrm>
          <a:custGeom>
            <a:avLst/>
            <a:gdLst>
              <a:gd name="T0" fmla="*/ 2147483647 w 56"/>
              <a:gd name="T1" fmla="*/ 0 h 448"/>
              <a:gd name="T2" fmla="*/ 2147483647 w 56"/>
              <a:gd name="T3" fmla="*/ 2147483647 h 448"/>
              <a:gd name="T4" fmla="*/ 2147483647 w 56"/>
              <a:gd name="T5" fmla="*/ 2147483647 h 448"/>
              <a:gd name="T6" fmla="*/ 2147483647 w 56"/>
              <a:gd name="T7" fmla="*/ 2147483647 h 448"/>
              <a:gd name="T8" fmla="*/ 2147483647 w 56"/>
              <a:gd name="T9" fmla="*/ 2147483647 h 448"/>
              <a:gd name="T10" fmla="*/ 0 w 56"/>
              <a:gd name="T11" fmla="*/ 2147483647 h 448"/>
              <a:gd name="T12" fmla="*/ 2147483647 w 56"/>
              <a:gd name="T13" fmla="*/ 2147483647 h 448"/>
              <a:gd name="T14" fmla="*/ 2147483647 w 56"/>
              <a:gd name="T15" fmla="*/ 2147483647 h 448"/>
              <a:gd name="T16" fmla="*/ 2147483647 w 56"/>
              <a:gd name="T17" fmla="*/ 2147483647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448"/>
              <a:gd name="T29" fmla="*/ 56 w 56"/>
              <a:gd name="T30" fmla="*/ 448 h 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448">
                <a:moveTo>
                  <a:pt x="56" y="0"/>
                </a:moveTo>
                <a:cubicBezTo>
                  <a:pt x="19" y="12"/>
                  <a:pt x="29" y="24"/>
                  <a:pt x="8" y="56"/>
                </a:cubicBezTo>
                <a:cubicBezTo>
                  <a:pt x="25" y="107"/>
                  <a:pt x="29" y="155"/>
                  <a:pt x="40" y="208"/>
                </a:cubicBezTo>
                <a:cubicBezTo>
                  <a:pt x="37" y="224"/>
                  <a:pt x="39" y="241"/>
                  <a:pt x="32" y="256"/>
                </a:cubicBezTo>
                <a:cubicBezTo>
                  <a:pt x="27" y="266"/>
                  <a:pt x="14" y="271"/>
                  <a:pt x="8" y="280"/>
                </a:cubicBezTo>
                <a:cubicBezTo>
                  <a:pt x="3" y="287"/>
                  <a:pt x="3" y="296"/>
                  <a:pt x="0" y="304"/>
                </a:cubicBezTo>
                <a:cubicBezTo>
                  <a:pt x="3" y="331"/>
                  <a:pt x="0" y="359"/>
                  <a:pt x="8" y="384"/>
                </a:cubicBezTo>
                <a:cubicBezTo>
                  <a:pt x="11" y="393"/>
                  <a:pt x="26" y="392"/>
                  <a:pt x="32" y="400"/>
                </a:cubicBezTo>
                <a:cubicBezTo>
                  <a:pt x="43" y="413"/>
                  <a:pt x="40" y="433"/>
                  <a:pt x="40" y="448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47" name="Freeform 352"/>
          <p:cNvSpPr>
            <a:spLocks/>
          </p:cNvSpPr>
          <p:nvPr/>
        </p:nvSpPr>
        <p:spPr bwMode="auto">
          <a:xfrm>
            <a:off x="6511174" y="5713292"/>
            <a:ext cx="615474" cy="339969"/>
          </a:xfrm>
          <a:custGeom>
            <a:avLst/>
            <a:gdLst>
              <a:gd name="T0" fmla="*/ 0 w 464"/>
              <a:gd name="T1" fmla="*/ 0 h 232"/>
              <a:gd name="T2" fmla="*/ 2147483647 w 464"/>
              <a:gd name="T3" fmla="*/ 2147483647 h 232"/>
              <a:gd name="T4" fmla="*/ 2147483647 w 464"/>
              <a:gd name="T5" fmla="*/ 2147483647 h 232"/>
              <a:gd name="T6" fmla="*/ 2147483647 w 464"/>
              <a:gd name="T7" fmla="*/ 2147483647 h 232"/>
              <a:gd name="T8" fmla="*/ 2147483647 w 464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"/>
              <a:gd name="T16" fmla="*/ 0 h 232"/>
              <a:gd name="T17" fmla="*/ 464 w 464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" h="232">
                <a:moveTo>
                  <a:pt x="0" y="0"/>
                </a:moveTo>
                <a:cubicBezTo>
                  <a:pt x="19" y="28"/>
                  <a:pt x="37" y="58"/>
                  <a:pt x="64" y="80"/>
                </a:cubicBezTo>
                <a:cubicBezTo>
                  <a:pt x="117" y="124"/>
                  <a:pt x="208" y="130"/>
                  <a:pt x="272" y="136"/>
                </a:cubicBezTo>
                <a:cubicBezTo>
                  <a:pt x="321" y="152"/>
                  <a:pt x="347" y="177"/>
                  <a:pt x="392" y="192"/>
                </a:cubicBezTo>
                <a:cubicBezTo>
                  <a:pt x="422" y="222"/>
                  <a:pt x="430" y="215"/>
                  <a:pt x="464" y="232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48" name="Freeform 353"/>
          <p:cNvSpPr>
            <a:spLocks/>
          </p:cNvSpPr>
          <p:nvPr/>
        </p:nvSpPr>
        <p:spPr bwMode="auto">
          <a:xfrm>
            <a:off x="6500976" y="5713292"/>
            <a:ext cx="1464402" cy="410308"/>
          </a:xfrm>
          <a:custGeom>
            <a:avLst/>
            <a:gdLst>
              <a:gd name="T0" fmla="*/ 0 w 1104"/>
              <a:gd name="T1" fmla="*/ 0 h 280"/>
              <a:gd name="T2" fmla="*/ 2147483647 w 1104"/>
              <a:gd name="T3" fmla="*/ 2147483647 h 280"/>
              <a:gd name="T4" fmla="*/ 2147483647 w 1104"/>
              <a:gd name="T5" fmla="*/ 2147483647 h 280"/>
              <a:gd name="T6" fmla="*/ 2147483647 w 1104"/>
              <a:gd name="T7" fmla="*/ 2147483647 h 280"/>
              <a:gd name="T8" fmla="*/ 2147483647 w 1104"/>
              <a:gd name="T9" fmla="*/ 2147483647 h 280"/>
              <a:gd name="T10" fmla="*/ 2147483647 w 1104"/>
              <a:gd name="T11" fmla="*/ 2147483647 h 280"/>
              <a:gd name="T12" fmla="*/ 2147483647 w 1104"/>
              <a:gd name="T13" fmla="*/ 2147483647 h 280"/>
              <a:gd name="T14" fmla="*/ 2147483647 w 1104"/>
              <a:gd name="T15" fmla="*/ 2147483647 h 280"/>
              <a:gd name="T16" fmla="*/ 2147483647 w 1104"/>
              <a:gd name="T17" fmla="*/ 2147483647 h 2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04"/>
              <a:gd name="T28" fmla="*/ 0 h 280"/>
              <a:gd name="T29" fmla="*/ 1104 w 1104"/>
              <a:gd name="T30" fmla="*/ 280 h 2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04" h="280">
                <a:moveTo>
                  <a:pt x="0" y="0"/>
                </a:moveTo>
                <a:cubicBezTo>
                  <a:pt x="42" y="28"/>
                  <a:pt x="87" y="45"/>
                  <a:pt x="128" y="72"/>
                </a:cubicBezTo>
                <a:cubicBezTo>
                  <a:pt x="152" y="69"/>
                  <a:pt x="177" y="70"/>
                  <a:pt x="200" y="64"/>
                </a:cubicBezTo>
                <a:cubicBezTo>
                  <a:pt x="234" y="56"/>
                  <a:pt x="269" y="19"/>
                  <a:pt x="312" y="8"/>
                </a:cubicBezTo>
                <a:cubicBezTo>
                  <a:pt x="390" y="13"/>
                  <a:pt x="455" y="16"/>
                  <a:pt x="528" y="40"/>
                </a:cubicBezTo>
                <a:cubicBezTo>
                  <a:pt x="590" y="165"/>
                  <a:pt x="741" y="139"/>
                  <a:pt x="864" y="144"/>
                </a:cubicBezTo>
                <a:cubicBezTo>
                  <a:pt x="903" y="152"/>
                  <a:pt x="939" y="164"/>
                  <a:pt x="976" y="176"/>
                </a:cubicBezTo>
                <a:cubicBezTo>
                  <a:pt x="1009" y="187"/>
                  <a:pt x="1038" y="213"/>
                  <a:pt x="1072" y="224"/>
                </a:cubicBezTo>
                <a:cubicBezTo>
                  <a:pt x="1081" y="280"/>
                  <a:pt x="1064" y="272"/>
                  <a:pt x="1104" y="272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49" name="Freeform 357"/>
          <p:cNvSpPr>
            <a:spLocks/>
          </p:cNvSpPr>
          <p:nvPr/>
        </p:nvSpPr>
        <p:spPr bwMode="auto">
          <a:xfrm>
            <a:off x="4452189" y="5133733"/>
            <a:ext cx="1049223" cy="175846"/>
          </a:xfrm>
          <a:custGeom>
            <a:avLst/>
            <a:gdLst>
              <a:gd name="T0" fmla="*/ 2147483647 w 791"/>
              <a:gd name="T1" fmla="*/ 0 h 120"/>
              <a:gd name="T2" fmla="*/ 2147483647 w 791"/>
              <a:gd name="T3" fmla="*/ 2147483647 h 120"/>
              <a:gd name="T4" fmla="*/ 2147483647 w 791"/>
              <a:gd name="T5" fmla="*/ 2147483647 h 120"/>
              <a:gd name="T6" fmla="*/ 2147483647 w 791"/>
              <a:gd name="T7" fmla="*/ 2147483647 h 120"/>
              <a:gd name="T8" fmla="*/ 2147483647 w 791"/>
              <a:gd name="T9" fmla="*/ 2147483647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1"/>
              <a:gd name="T16" fmla="*/ 0 h 120"/>
              <a:gd name="T17" fmla="*/ 791 w 791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1" h="120">
                <a:moveTo>
                  <a:pt x="47" y="0"/>
                </a:moveTo>
                <a:cubicBezTo>
                  <a:pt x="229" y="45"/>
                  <a:pt x="0" y="28"/>
                  <a:pt x="391" y="40"/>
                </a:cubicBezTo>
                <a:cubicBezTo>
                  <a:pt x="447" y="51"/>
                  <a:pt x="505" y="46"/>
                  <a:pt x="559" y="64"/>
                </a:cubicBezTo>
                <a:cubicBezTo>
                  <a:pt x="583" y="88"/>
                  <a:pt x="590" y="102"/>
                  <a:pt x="631" y="104"/>
                </a:cubicBezTo>
                <a:cubicBezTo>
                  <a:pt x="787" y="112"/>
                  <a:pt x="747" y="76"/>
                  <a:pt x="791" y="120"/>
                </a:cubicBez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86" name="AutoShape 338"/>
          <p:cNvSpPr>
            <a:spLocks noChangeArrowheads="1"/>
          </p:cNvSpPr>
          <p:nvPr/>
        </p:nvSpPr>
        <p:spPr bwMode="auto">
          <a:xfrm>
            <a:off x="7209793" y="5248675"/>
            <a:ext cx="1422044" cy="612089"/>
          </a:xfrm>
          <a:prstGeom prst="cloudCallout">
            <a:avLst>
              <a:gd name="adj1" fmla="val -27500"/>
              <a:gd name="adj2" fmla="val -33074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th-TH" sz="2585"/>
          </a:p>
        </p:txBody>
      </p:sp>
      <p:sp>
        <p:nvSpPr>
          <p:cNvPr id="4187" name="Text Box 339"/>
          <p:cNvSpPr txBox="1">
            <a:spLocks noChangeArrowheads="1"/>
          </p:cNvSpPr>
          <p:nvPr/>
        </p:nvSpPr>
        <p:spPr bwMode="auto">
          <a:xfrm>
            <a:off x="7317032" y="5233383"/>
            <a:ext cx="1279840" cy="65680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108" b="1" dirty="0">
                <a:latin typeface="Tahoma" pitchFamily="34" charset="0"/>
                <a:cs typeface="Tahoma" pitchFamily="34" charset="0"/>
              </a:rPr>
              <a:t>การทดสอบพันธุกรรมและสุขภาพสัตว์</a:t>
            </a:r>
          </a:p>
        </p:txBody>
      </p:sp>
      <p:sp>
        <p:nvSpPr>
          <p:cNvPr id="4151" name="Freeform 358"/>
          <p:cNvSpPr>
            <a:spLocks/>
          </p:cNvSpPr>
          <p:nvPr/>
        </p:nvSpPr>
        <p:spPr bwMode="auto">
          <a:xfrm>
            <a:off x="4561425" y="5153620"/>
            <a:ext cx="3156383" cy="164123"/>
          </a:xfrm>
          <a:custGeom>
            <a:avLst/>
            <a:gdLst>
              <a:gd name="T0" fmla="*/ 0 w 2152"/>
              <a:gd name="T1" fmla="*/ 0 h 112"/>
              <a:gd name="T2" fmla="*/ 2147483647 w 2152"/>
              <a:gd name="T3" fmla="*/ 2147483647 h 112"/>
              <a:gd name="T4" fmla="*/ 2147483647 w 2152"/>
              <a:gd name="T5" fmla="*/ 2147483647 h 112"/>
              <a:gd name="T6" fmla="*/ 2147483647 w 2152"/>
              <a:gd name="T7" fmla="*/ 2147483647 h 112"/>
              <a:gd name="T8" fmla="*/ 2147483647 w 2152"/>
              <a:gd name="T9" fmla="*/ 2147483647 h 112"/>
              <a:gd name="T10" fmla="*/ 2147483647 w 2152"/>
              <a:gd name="T11" fmla="*/ 2147483647 h 112"/>
              <a:gd name="T12" fmla="*/ 2147483647 w 2152"/>
              <a:gd name="T13" fmla="*/ 2147483647 h 112"/>
              <a:gd name="T14" fmla="*/ 2147483647 w 2152"/>
              <a:gd name="T15" fmla="*/ 2147483647 h 1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52"/>
              <a:gd name="T25" fmla="*/ 0 h 112"/>
              <a:gd name="T26" fmla="*/ 2152 w 2152"/>
              <a:gd name="T27" fmla="*/ 112 h 1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2" h="112">
                <a:moveTo>
                  <a:pt x="0" y="0"/>
                </a:moveTo>
                <a:cubicBezTo>
                  <a:pt x="62" y="10"/>
                  <a:pt x="117" y="20"/>
                  <a:pt x="176" y="40"/>
                </a:cubicBezTo>
                <a:cubicBezTo>
                  <a:pt x="444" y="36"/>
                  <a:pt x="563" y="40"/>
                  <a:pt x="776" y="16"/>
                </a:cubicBezTo>
                <a:cubicBezTo>
                  <a:pt x="888" y="19"/>
                  <a:pt x="1000" y="19"/>
                  <a:pt x="1112" y="24"/>
                </a:cubicBezTo>
                <a:cubicBezTo>
                  <a:pt x="1161" y="26"/>
                  <a:pt x="1215" y="68"/>
                  <a:pt x="1264" y="80"/>
                </a:cubicBezTo>
                <a:cubicBezTo>
                  <a:pt x="1405" y="74"/>
                  <a:pt x="1540" y="58"/>
                  <a:pt x="1680" y="48"/>
                </a:cubicBezTo>
                <a:cubicBezTo>
                  <a:pt x="1827" y="51"/>
                  <a:pt x="1974" y="48"/>
                  <a:pt x="2120" y="56"/>
                </a:cubicBezTo>
                <a:cubicBezTo>
                  <a:pt x="2149" y="58"/>
                  <a:pt x="2152" y="92"/>
                  <a:pt x="2152" y="112"/>
                </a:cubicBez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grpSp>
        <p:nvGrpSpPr>
          <p:cNvPr id="12" name="กลุ่ม 146"/>
          <p:cNvGrpSpPr>
            <a:grpSpLocks/>
          </p:cNvGrpSpPr>
          <p:nvPr/>
        </p:nvGrpSpPr>
        <p:grpSpPr bwMode="auto">
          <a:xfrm>
            <a:off x="4445557" y="5097100"/>
            <a:ext cx="270596" cy="317988"/>
            <a:chOff x="4133850" y="5065720"/>
            <a:chExt cx="323850" cy="344480"/>
          </a:xfrm>
        </p:grpSpPr>
        <p:sp>
          <p:nvSpPr>
            <p:cNvPr id="4178" name="Freeform 356"/>
            <p:cNvSpPr>
              <a:spLocks/>
            </p:cNvSpPr>
            <p:nvPr/>
          </p:nvSpPr>
          <p:spPr bwMode="auto">
            <a:xfrm>
              <a:off x="4178300" y="5092700"/>
              <a:ext cx="279400" cy="317500"/>
            </a:xfrm>
            <a:custGeom>
              <a:avLst/>
              <a:gdLst>
                <a:gd name="T0" fmla="*/ 0 w 176"/>
                <a:gd name="T1" fmla="*/ 0 h 200"/>
                <a:gd name="T2" fmla="*/ 60483754 w 176"/>
                <a:gd name="T3" fmla="*/ 20161250 h 200"/>
                <a:gd name="T4" fmla="*/ 120967508 w 176"/>
                <a:gd name="T5" fmla="*/ 80645000 h 200"/>
                <a:gd name="T6" fmla="*/ 302418744 w 176"/>
                <a:gd name="T7" fmla="*/ 100806244 h 200"/>
                <a:gd name="T8" fmla="*/ 362902473 w 176"/>
                <a:gd name="T9" fmla="*/ 141128757 h 200"/>
                <a:gd name="T10" fmla="*/ 443547545 w 176"/>
                <a:gd name="T11" fmla="*/ 262096269 h 200"/>
                <a:gd name="T12" fmla="*/ 383063716 w 176"/>
                <a:gd name="T13" fmla="*/ 443547563 h 200"/>
                <a:gd name="T14" fmla="*/ 362902473 w 176"/>
                <a:gd name="T15" fmla="*/ 504031295 h 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6"/>
                <a:gd name="T25" fmla="*/ 0 h 200"/>
                <a:gd name="T26" fmla="*/ 176 w 176"/>
                <a:gd name="T27" fmla="*/ 200 h 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6" h="200">
                  <a:moveTo>
                    <a:pt x="0" y="0"/>
                  </a:moveTo>
                  <a:cubicBezTo>
                    <a:pt x="8" y="3"/>
                    <a:pt x="17" y="3"/>
                    <a:pt x="24" y="8"/>
                  </a:cubicBezTo>
                  <a:cubicBezTo>
                    <a:pt x="33" y="14"/>
                    <a:pt x="37" y="28"/>
                    <a:pt x="48" y="32"/>
                  </a:cubicBezTo>
                  <a:cubicBezTo>
                    <a:pt x="71" y="40"/>
                    <a:pt x="96" y="37"/>
                    <a:pt x="120" y="40"/>
                  </a:cubicBezTo>
                  <a:cubicBezTo>
                    <a:pt x="128" y="45"/>
                    <a:pt x="138" y="49"/>
                    <a:pt x="144" y="56"/>
                  </a:cubicBezTo>
                  <a:cubicBezTo>
                    <a:pt x="157" y="70"/>
                    <a:pt x="176" y="104"/>
                    <a:pt x="176" y="104"/>
                  </a:cubicBezTo>
                  <a:cubicBezTo>
                    <a:pt x="168" y="128"/>
                    <a:pt x="160" y="152"/>
                    <a:pt x="152" y="176"/>
                  </a:cubicBezTo>
                  <a:cubicBezTo>
                    <a:pt x="149" y="184"/>
                    <a:pt x="144" y="200"/>
                    <a:pt x="144" y="200"/>
                  </a:cubicBezTo>
                </a:path>
              </a:pathLst>
            </a:custGeom>
            <a:noFill/>
            <a:ln w="571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sz="2585">
                <a:solidFill>
                  <a:prstClr val="black"/>
                </a:solidFill>
              </a:endParaRPr>
            </a:p>
          </p:txBody>
        </p:sp>
        <p:grpSp>
          <p:nvGrpSpPr>
            <p:cNvPr id="13" name="กลุ่ม 145"/>
            <p:cNvGrpSpPr>
              <a:grpSpLocks/>
            </p:cNvGrpSpPr>
            <p:nvPr/>
          </p:nvGrpSpPr>
          <p:grpSpPr bwMode="auto">
            <a:xfrm>
              <a:off x="4133850" y="5065720"/>
              <a:ext cx="111125" cy="41276"/>
              <a:chOff x="4133850" y="5065720"/>
              <a:chExt cx="111125" cy="41276"/>
            </a:xfrm>
          </p:grpSpPr>
          <p:sp>
            <p:nvSpPr>
              <p:cNvPr id="4180" name="Freeform 397"/>
              <p:cNvSpPr>
                <a:spLocks/>
              </p:cNvSpPr>
              <p:nvPr/>
            </p:nvSpPr>
            <p:spPr bwMode="auto">
              <a:xfrm>
                <a:off x="4133850" y="5065720"/>
                <a:ext cx="53975" cy="39688"/>
              </a:xfrm>
              <a:custGeom>
                <a:avLst/>
                <a:gdLst>
                  <a:gd name="T0" fmla="*/ 0 w 34"/>
                  <a:gd name="T1" fmla="*/ 63005499 h 25"/>
                  <a:gd name="T2" fmla="*/ 40322494 w 34"/>
                  <a:gd name="T3" fmla="*/ 52924750 h 25"/>
                  <a:gd name="T4" fmla="*/ 60483748 w 34"/>
                  <a:gd name="T5" fmla="*/ 2520982 h 25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25"/>
                  <a:gd name="T11" fmla="*/ 34 w 34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25">
                    <a:moveTo>
                      <a:pt x="0" y="25"/>
                    </a:moveTo>
                    <a:cubicBezTo>
                      <a:pt x="5" y="24"/>
                      <a:pt x="12" y="25"/>
                      <a:pt x="16" y="21"/>
                    </a:cubicBezTo>
                    <a:cubicBezTo>
                      <a:pt x="34" y="0"/>
                      <a:pt x="11" y="1"/>
                      <a:pt x="24" y="1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 sz="2585">
                  <a:solidFill>
                    <a:prstClr val="black"/>
                  </a:solidFill>
                </a:endParaRPr>
              </a:p>
            </p:txBody>
          </p:sp>
          <p:sp>
            <p:nvSpPr>
              <p:cNvPr id="4181" name="Freeform 398"/>
              <p:cNvSpPr>
                <a:spLocks/>
              </p:cNvSpPr>
              <p:nvPr/>
            </p:nvSpPr>
            <p:spPr bwMode="auto">
              <a:xfrm>
                <a:off x="4191000" y="5067308"/>
                <a:ext cx="53975" cy="39688"/>
              </a:xfrm>
              <a:custGeom>
                <a:avLst/>
                <a:gdLst>
                  <a:gd name="T0" fmla="*/ 0 w 34"/>
                  <a:gd name="T1" fmla="*/ 63005499 h 25"/>
                  <a:gd name="T2" fmla="*/ 40322494 w 34"/>
                  <a:gd name="T3" fmla="*/ 52924750 h 25"/>
                  <a:gd name="T4" fmla="*/ 60483748 w 34"/>
                  <a:gd name="T5" fmla="*/ 2520982 h 25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25"/>
                  <a:gd name="T11" fmla="*/ 34 w 34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25">
                    <a:moveTo>
                      <a:pt x="0" y="25"/>
                    </a:moveTo>
                    <a:cubicBezTo>
                      <a:pt x="5" y="24"/>
                      <a:pt x="12" y="25"/>
                      <a:pt x="16" y="21"/>
                    </a:cubicBezTo>
                    <a:cubicBezTo>
                      <a:pt x="34" y="0"/>
                      <a:pt x="11" y="1"/>
                      <a:pt x="24" y="1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 sz="2585">
                  <a:solidFill>
                    <a:prstClr val="black"/>
                  </a:solidFill>
                </a:endParaRPr>
              </a:p>
            </p:txBody>
          </p:sp>
          <p:sp>
            <p:nvSpPr>
              <p:cNvPr id="4182" name="Freeform 399"/>
              <p:cNvSpPr>
                <a:spLocks/>
              </p:cNvSpPr>
              <p:nvPr/>
            </p:nvSpPr>
            <p:spPr bwMode="auto">
              <a:xfrm>
                <a:off x="4165600" y="5067308"/>
                <a:ext cx="53975" cy="39688"/>
              </a:xfrm>
              <a:custGeom>
                <a:avLst/>
                <a:gdLst>
                  <a:gd name="T0" fmla="*/ 0 w 34"/>
                  <a:gd name="T1" fmla="*/ 63005499 h 25"/>
                  <a:gd name="T2" fmla="*/ 40322494 w 34"/>
                  <a:gd name="T3" fmla="*/ 52924750 h 25"/>
                  <a:gd name="T4" fmla="*/ 60483748 w 34"/>
                  <a:gd name="T5" fmla="*/ 2520982 h 25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25"/>
                  <a:gd name="T11" fmla="*/ 34 w 34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25">
                    <a:moveTo>
                      <a:pt x="0" y="25"/>
                    </a:moveTo>
                    <a:cubicBezTo>
                      <a:pt x="5" y="24"/>
                      <a:pt x="12" y="25"/>
                      <a:pt x="16" y="21"/>
                    </a:cubicBezTo>
                    <a:cubicBezTo>
                      <a:pt x="34" y="0"/>
                      <a:pt x="11" y="1"/>
                      <a:pt x="24" y="1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 sz="2585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167" name="Text Box 413"/>
          <p:cNvSpPr txBox="1">
            <a:spLocks noChangeArrowheads="1"/>
          </p:cNvSpPr>
          <p:nvPr/>
        </p:nvSpPr>
        <p:spPr bwMode="auto">
          <a:xfrm>
            <a:off x="712849" y="6385173"/>
            <a:ext cx="1753353" cy="3763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923" b="1" dirty="0">
                <a:latin typeface="Tahoma" pitchFamily="34" charset="0"/>
                <a:cs typeface="Tahoma" pitchFamily="34" charset="0"/>
              </a:rPr>
              <a:t>ระบบป้องกันการแพร่กระจาย              เชื้อโรคและสารพิษ</a:t>
            </a:r>
          </a:p>
        </p:txBody>
      </p:sp>
      <p:sp>
        <p:nvSpPr>
          <p:cNvPr id="4168" name="Freeform 414"/>
          <p:cNvSpPr>
            <a:spLocks/>
          </p:cNvSpPr>
          <p:nvPr/>
        </p:nvSpPr>
        <p:spPr bwMode="auto">
          <a:xfrm>
            <a:off x="1797961" y="5544041"/>
            <a:ext cx="269270" cy="317989"/>
          </a:xfrm>
          <a:custGeom>
            <a:avLst/>
            <a:gdLst>
              <a:gd name="T0" fmla="*/ 2147483647 w 203"/>
              <a:gd name="T1" fmla="*/ 0 h 217"/>
              <a:gd name="T2" fmla="*/ 2147483647 w 203"/>
              <a:gd name="T3" fmla="*/ 2147483647 h 217"/>
              <a:gd name="T4" fmla="*/ 2147483647 w 203"/>
              <a:gd name="T5" fmla="*/ 2147483647 h 217"/>
              <a:gd name="T6" fmla="*/ 2147483647 w 203"/>
              <a:gd name="T7" fmla="*/ 2147483647 h 217"/>
              <a:gd name="T8" fmla="*/ 2147483647 w 203"/>
              <a:gd name="T9" fmla="*/ 2147483647 h 217"/>
              <a:gd name="T10" fmla="*/ 2147483647 w 203"/>
              <a:gd name="T11" fmla="*/ 2147483647 h 217"/>
              <a:gd name="T12" fmla="*/ 2147483647 w 203"/>
              <a:gd name="T13" fmla="*/ 2147483647 h 217"/>
              <a:gd name="T14" fmla="*/ 0 w 203"/>
              <a:gd name="T15" fmla="*/ 2147483647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3"/>
              <a:gd name="T25" fmla="*/ 0 h 217"/>
              <a:gd name="T26" fmla="*/ 203 w 203"/>
              <a:gd name="T27" fmla="*/ 217 h 2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3" h="217">
                <a:moveTo>
                  <a:pt x="200" y="0"/>
                </a:moveTo>
                <a:cubicBezTo>
                  <a:pt x="197" y="16"/>
                  <a:pt x="203" y="37"/>
                  <a:pt x="192" y="48"/>
                </a:cubicBezTo>
                <a:cubicBezTo>
                  <a:pt x="181" y="59"/>
                  <a:pt x="159" y="49"/>
                  <a:pt x="144" y="56"/>
                </a:cubicBezTo>
                <a:cubicBezTo>
                  <a:pt x="135" y="60"/>
                  <a:pt x="133" y="72"/>
                  <a:pt x="128" y="80"/>
                </a:cubicBezTo>
                <a:cubicBezTo>
                  <a:pt x="125" y="112"/>
                  <a:pt x="129" y="145"/>
                  <a:pt x="120" y="176"/>
                </a:cubicBezTo>
                <a:cubicBezTo>
                  <a:pt x="118" y="184"/>
                  <a:pt x="104" y="180"/>
                  <a:pt x="96" y="184"/>
                </a:cubicBezTo>
                <a:cubicBezTo>
                  <a:pt x="29" y="217"/>
                  <a:pt x="131" y="184"/>
                  <a:pt x="24" y="208"/>
                </a:cubicBezTo>
                <a:cubicBezTo>
                  <a:pt x="16" y="210"/>
                  <a:pt x="0" y="216"/>
                  <a:pt x="0" y="216"/>
                </a:cubicBezTo>
              </a:path>
            </a:pathLst>
          </a:cu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69" name="Freeform 416"/>
          <p:cNvSpPr>
            <a:spLocks/>
          </p:cNvSpPr>
          <p:nvPr/>
        </p:nvSpPr>
        <p:spPr bwMode="auto">
          <a:xfrm>
            <a:off x="1889485" y="5555763"/>
            <a:ext cx="252026" cy="728297"/>
          </a:xfrm>
          <a:custGeom>
            <a:avLst/>
            <a:gdLst>
              <a:gd name="T0" fmla="*/ 2147483647 w 190"/>
              <a:gd name="T1" fmla="*/ 0 h 497"/>
              <a:gd name="T2" fmla="*/ 2147483647 w 190"/>
              <a:gd name="T3" fmla="*/ 2147483647 h 497"/>
              <a:gd name="T4" fmla="*/ 2147483647 w 190"/>
              <a:gd name="T5" fmla="*/ 2147483647 h 497"/>
              <a:gd name="T6" fmla="*/ 2147483647 w 190"/>
              <a:gd name="T7" fmla="*/ 2147483647 h 497"/>
              <a:gd name="T8" fmla="*/ 2147483647 w 190"/>
              <a:gd name="T9" fmla="*/ 2147483647 h 497"/>
              <a:gd name="T10" fmla="*/ 2147483647 w 190"/>
              <a:gd name="T11" fmla="*/ 2147483647 h 4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"/>
              <a:gd name="T19" fmla="*/ 0 h 497"/>
              <a:gd name="T20" fmla="*/ 190 w 190"/>
              <a:gd name="T21" fmla="*/ 497 h 4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" h="497">
                <a:moveTo>
                  <a:pt x="139" y="0"/>
                </a:moveTo>
                <a:cubicBezTo>
                  <a:pt x="190" y="76"/>
                  <a:pt x="188" y="186"/>
                  <a:pt x="99" y="216"/>
                </a:cubicBezTo>
                <a:cubicBezTo>
                  <a:pt x="96" y="224"/>
                  <a:pt x="92" y="232"/>
                  <a:pt x="91" y="240"/>
                </a:cubicBezTo>
                <a:cubicBezTo>
                  <a:pt x="86" y="312"/>
                  <a:pt x="93" y="385"/>
                  <a:pt x="83" y="456"/>
                </a:cubicBezTo>
                <a:cubicBezTo>
                  <a:pt x="81" y="468"/>
                  <a:pt x="42" y="476"/>
                  <a:pt x="35" y="480"/>
                </a:cubicBezTo>
                <a:cubicBezTo>
                  <a:pt x="0" y="497"/>
                  <a:pt x="23" y="496"/>
                  <a:pt x="3" y="496"/>
                </a:cubicBezTo>
              </a:path>
            </a:pathLst>
          </a:cu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4170" name="Freeform 417"/>
          <p:cNvSpPr>
            <a:spLocks/>
          </p:cNvSpPr>
          <p:nvPr/>
        </p:nvSpPr>
        <p:spPr bwMode="auto">
          <a:xfrm>
            <a:off x="2084473" y="5567487"/>
            <a:ext cx="133972" cy="867508"/>
          </a:xfrm>
          <a:custGeom>
            <a:avLst/>
            <a:gdLst>
              <a:gd name="T0" fmla="*/ 0 w 101"/>
              <a:gd name="T1" fmla="*/ 0 h 592"/>
              <a:gd name="T2" fmla="*/ 2147483647 w 101"/>
              <a:gd name="T3" fmla="*/ 2147483647 h 592"/>
              <a:gd name="T4" fmla="*/ 2147483647 w 101"/>
              <a:gd name="T5" fmla="*/ 2147483647 h 592"/>
              <a:gd name="T6" fmla="*/ 2147483647 w 101"/>
              <a:gd name="T7" fmla="*/ 2147483647 h 592"/>
              <a:gd name="T8" fmla="*/ 2147483647 w 101"/>
              <a:gd name="T9" fmla="*/ 2147483647 h 592"/>
              <a:gd name="T10" fmla="*/ 2147483647 w 101"/>
              <a:gd name="T11" fmla="*/ 2147483647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"/>
              <a:gd name="T19" fmla="*/ 0 h 592"/>
              <a:gd name="T20" fmla="*/ 101 w 101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" h="592">
                <a:moveTo>
                  <a:pt x="0" y="0"/>
                </a:moveTo>
                <a:cubicBezTo>
                  <a:pt x="8" y="8"/>
                  <a:pt x="15" y="17"/>
                  <a:pt x="24" y="24"/>
                </a:cubicBezTo>
                <a:cubicBezTo>
                  <a:pt x="31" y="30"/>
                  <a:pt x="43" y="32"/>
                  <a:pt x="48" y="40"/>
                </a:cubicBezTo>
                <a:cubicBezTo>
                  <a:pt x="57" y="54"/>
                  <a:pt x="64" y="88"/>
                  <a:pt x="64" y="88"/>
                </a:cubicBezTo>
                <a:cubicBezTo>
                  <a:pt x="68" y="203"/>
                  <a:pt x="58" y="375"/>
                  <a:pt x="88" y="496"/>
                </a:cubicBezTo>
                <a:cubicBezTo>
                  <a:pt x="80" y="588"/>
                  <a:pt x="101" y="563"/>
                  <a:pt x="72" y="592"/>
                </a:cubicBezTo>
              </a:path>
            </a:pathLst>
          </a:cu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113" name="Freeform 351"/>
          <p:cNvSpPr>
            <a:spLocks/>
          </p:cNvSpPr>
          <p:nvPr/>
        </p:nvSpPr>
        <p:spPr bwMode="auto">
          <a:xfrm rot="1865023">
            <a:off x="6247290" y="5619960"/>
            <a:ext cx="119462" cy="848744"/>
          </a:xfrm>
          <a:custGeom>
            <a:avLst/>
            <a:gdLst>
              <a:gd name="T0" fmla="*/ 2147483647 w 56"/>
              <a:gd name="T1" fmla="*/ 0 h 448"/>
              <a:gd name="T2" fmla="*/ 2147483647 w 56"/>
              <a:gd name="T3" fmla="*/ 2147483647 h 448"/>
              <a:gd name="T4" fmla="*/ 2147483647 w 56"/>
              <a:gd name="T5" fmla="*/ 2147483647 h 448"/>
              <a:gd name="T6" fmla="*/ 2147483647 w 56"/>
              <a:gd name="T7" fmla="*/ 2147483647 h 448"/>
              <a:gd name="T8" fmla="*/ 2147483647 w 56"/>
              <a:gd name="T9" fmla="*/ 2147483647 h 448"/>
              <a:gd name="T10" fmla="*/ 0 w 56"/>
              <a:gd name="T11" fmla="*/ 2147483647 h 448"/>
              <a:gd name="T12" fmla="*/ 2147483647 w 56"/>
              <a:gd name="T13" fmla="*/ 2147483647 h 448"/>
              <a:gd name="T14" fmla="*/ 2147483647 w 56"/>
              <a:gd name="T15" fmla="*/ 2147483647 h 448"/>
              <a:gd name="T16" fmla="*/ 2147483647 w 56"/>
              <a:gd name="T17" fmla="*/ 2147483647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448"/>
              <a:gd name="T29" fmla="*/ 56 w 56"/>
              <a:gd name="T30" fmla="*/ 448 h 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448">
                <a:moveTo>
                  <a:pt x="56" y="0"/>
                </a:moveTo>
                <a:cubicBezTo>
                  <a:pt x="19" y="12"/>
                  <a:pt x="29" y="24"/>
                  <a:pt x="8" y="56"/>
                </a:cubicBezTo>
                <a:cubicBezTo>
                  <a:pt x="25" y="107"/>
                  <a:pt x="29" y="155"/>
                  <a:pt x="40" y="208"/>
                </a:cubicBezTo>
                <a:cubicBezTo>
                  <a:pt x="37" y="224"/>
                  <a:pt x="39" y="241"/>
                  <a:pt x="32" y="256"/>
                </a:cubicBezTo>
                <a:cubicBezTo>
                  <a:pt x="27" y="266"/>
                  <a:pt x="14" y="271"/>
                  <a:pt x="8" y="280"/>
                </a:cubicBezTo>
                <a:cubicBezTo>
                  <a:pt x="3" y="287"/>
                  <a:pt x="3" y="296"/>
                  <a:pt x="0" y="304"/>
                </a:cubicBezTo>
                <a:cubicBezTo>
                  <a:pt x="3" y="331"/>
                  <a:pt x="0" y="359"/>
                  <a:pt x="8" y="384"/>
                </a:cubicBezTo>
                <a:cubicBezTo>
                  <a:pt x="11" y="393"/>
                  <a:pt x="26" y="392"/>
                  <a:pt x="32" y="400"/>
                </a:cubicBezTo>
                <a:cubicBezTo>
                  <a:pt x="43" y="413"/>
                  <a:pt x="40" y="433"/>
                  <a:pt x="40" y="448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th-TH" sz="2585">
              <a:solidFill>
                <a:prstClr val="black"/>
              </a:solidFill>
            </a:endParaRPr>
          </a:p>
        </p:txBody>
      </p: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5653997" y="6377982"/>
            <a:ext cx="891376" cy="3763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th-TH" sz="923" b="1" dirty="0">
                <a:latin typeface="Tahoma" pitchFamily="34" charset="0"/>
                <a:cs typeface="Tahoma" pitchFamily="34" charset="0"/>
              </a:rPr>
              <a:t>ชีวนิรภัย</a:t>
            </a:r>
          </a:p>
          <a:p>
            <a:pPr algn="ctr"/>
            <a:r>
              <a:rPr lang="th-TH" sz="923" b="1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923" b="1" dirty="0">
                <a:latin typeface="Tahoma" pitchFamily="34" charset="0"/>
                <a:cs typeface="Tahoma" pitchFamily="34" charset="0"/>
              </a:rPr>
              <a:t>ABSL</a:t>
            </a:r>
            <a:r>
              <a:rPr lang="th-TH" sz="923" b="1" dirty="0">
                <a:latin typeface="Tahoma" pitchFamily="34" charset="0"/>
                <a:cs typeface="Tahoma" pitchFamily="34" charset="0"/>
              </a:rPr>
              <a:t>)</a:t>
            </a:r>
            <a:endParaRPr lang="en-US" sz="923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85312" y="27365"/>
            <a:ext cx="753612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th-TH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การเลี้ยงและใช้สัตว์ทดลองเพื่องานทางวิทยาศาสตร์</a:t>
            </a:r>
          </a:p>
        </p:txBody>
      </p:sp>
      <p:sp>
        <p:nvSpPr>
          <p:cNvPr id="120" name="Text Box 13" descr="หินอ่อนเขียว"/>
          <p:cNvSpPr txBox="1">
            <a:spLocks noChangeArrowheads="1"/>
          </p:cNvSpPr>
          <p:nvPr/>
        </p:nvSpPr>
        <p:spPr bwMode="auto">
          <a:xfrm>
            <a:off x="1214964" y="4514792"/>
            <a:ext cx="7415762" cy="2846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250" b="1" dirty="0">
                <a:latin typeface="Tahoma" pitchFamily="34" charset="0"/>
                <a:cs typeface="Tahoma" pitchFamily="34" charset="0"/>
              </a:rPr>
              <a:t>คณะกรรมการกำกับดูแลการดำเนินการต่อสัตว์เพื่องานทางวิทยาศาสตร์ของสถานที่ดำเนินการ (คกส.)</a:t>
            </a:r>
          </a:p>
        </p:txBody>
      </p:sp>
      <p:sp>
        <p:nvSpPr>
          <p:cNvPr id="123" name="Text Box 382"/>
          <p:cNvSpPr txBox="1">
            <a:spLocks noChangeArrowheads="1"/>
          </p:cNvSpPr>
          <p:nvPr/>
        </p:nvSpPr>
        <p:spPr bwMode="auto">
          <a:xfrm>
            <a:off x="762013" y="2642592"/>
            <a:ext cx="1880651" cy="56092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หลากชนิดและสายพันธุ์                       </a:t>
            </a:r>
            <a:r>
              <a:rPr lang="en-US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outbred /inbred</a:t>
            </a:r>
            <a:r>
              <a:rPr lang="th-TH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hybrid</a:t>
            </a:r>
            <a:r>
              <a:rPr lang="th-TH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</a:t>
            </a:r>
            <a:endParaRPr lang="en-US" sz="1015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01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mutant/transgenic</a:t>
            </a:r>
            <a:endParaRPr lang="th-TH" sz="1015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5" name="Text Box 276"/>
          <p:cNvSpPr txBox="1">
            <a:spLocks noChangeArrowheads="1"/>
          </p:cNvSpPr>
          <p:nvPr/>
        </p:nvSpPr>
        <p:spPr bwMode="auto">
          <a:xfrm>
            <a:off x="144017" y="3575434"/>
            <a:ext cx="999444" cy="566577"/>
          </a:xfrm>
          <a:prstGeom prst="rect">
            <a:avLst/>
          </a:prstGeom>
          <a:solidFill>
            <a:srgbClr val="9966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th-TH" sz="969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งานทางวิทยาศาสตร์ที่ใช้สัตว์</a:t>
            </a:r>
          </a:p>
        </p:txBody>
      </p:sp>
      <p:sp>
        <p:nvSpPr>
          <p:cNvPr id="129" name="Text Box 276"/>
          <p:cNvSpPr txBox="1">
            <a:spLocks noChangeArrowheads="1"/>
          </p:cNvSpPr>
          <p:nvPr/>
        </p:nvSpPr>
        <p:spPr bwMode="auto">
          <a:xfrm>
            <a:off x="144016" y="4159939"/>
            <a:ext cx="1070948" cy="398127"/>
          </a:xfrm>
          <a:prstGeom prst="rect">
            <a:avLst/>
          </a:prstGeom>
          <a:solidFill>
            <a:srgbClr val="9780B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th-TH" sz="969" b="1" dirty="0">
                <a:latin typeface="Tahoma" pitchFamily="34" charset="0"/>
                <a:cs typeface="Tahoma" pitchFamily="34" charset="0"/>
              </a:rPr>
              <a:t>การขนส่งสัตว์</a:t>
            </a:r>
          </a:p>
          <a:p>
            <a:pPr algn="ctr"/>
            <a:r>
              <a:rPr lang="th-TH" sz="969" b="1" dirty="0">
                <a:latin typeface="Tahoma" pitchFamily="34" charset="0"/>
                <a:cs typeface="Tahoma" pitchFamily="34" charset="0"/>
              </a:rPr>
              <a:t>บริการ</a:t>
            </a:r>
          </a:p>
        </p:txBody>
      </p:sp>
      <p:sp>
        <p:nvSpPr>
          <p:cNvPr id="130" name="Text Box 276"/>
          <p:cNvSpPr txBox="1">
            <a:spLocks noChangeArrowheads="1"/>
          </p:cNvSpPr>
          <p:nvPr/>
        </p:nvSpPr>
        <p:spPr bwMode="auto">
          <a:xfrm>
            <a:off x="144017" y="5076584"/>
            <a:ext cx="1072316" cy="438150"/>
          </a:xfrm>
          <a:prstGeom prst="rect">
            <a:avLst/>
          </a:prstGeom>
          <a:solidFill>
            <a:srgbClr val="92D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th-TH" sz="969" b="1" dirty="0">
                <a:latin typeface="Tahoma" pitchFamily="34" charset="0"/>
                <a:cs typeface="Tahoma" pitchFamily="34" charset="0"/>
              </a:rPr>
              <a:t>การเลี้ยงสัตว์</a:t>
            </a:r>
          </a:p>
        </p:txBody>
      </p:sp>
      <p:sp>
        <p:nvSpPr>
          <p:cNvPr id="131" name="Text Box 13" descr="หินอ่อนเขียว"/>
          <p:cNvSpPr txBox="1">
            <a:spLocks noChangeArrowheads="1"/>
          </p:cNvSpPr>
          <p:nvPr/>
        </p:nvSpPr>
        <p:spPr bwMode="auto">
          <a:xfrm>
            <a:off x="1216332" y="4190599"/>
            <a:ext cx="7414394" cy="2911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ts val="1108"/>
              </a:spcBef>
              <a:defRPr/>
            </a:pPr>
            <a:r>
              <a:rPr lang="th-TH" sz="1292" b="1" dirty="0">
                <a:latin typeface="Tahoma" pitchFamily="34" charset="0"/>
                <a:cs typeface="Tahoma" pitchFamily="34" charset="0"/>
              </a:rPr>
              <a:t>                         มาตรฐานสากลในการขนส่งสัตว์ทางบก </a:t>
            </a:r>
            <a:r>
              <a:rPr lang="en-US" sz="1292" b="1" dirty="0">
                <a:latin typeface="Tahoma" pitchFamily="34" charset="0"/>
                <a:cs typeface="Tahoma" pitchFamily="34" charset="0"/>
              </a:rPr>
              <a:t>(ATA) </a:t>
            </a:r>
            <a:r>
              <a:rPr lang="th-TH" sz="1292" b="1" dirty="0">
                <a:latin typeface="Tahoma" pitchFamily="34" charset="0"/>
                <a:cs typeface="Tahoma" pitchFamily="34" charset="0"/>
              </a:rPr>
              <a:t>และทางอากาศ </a:t>
            </a:r>
            <a:r>
              <a:rPr lang="en-US" sz="1292" b="1" dirty="0">
                <a:latin typeface="Tahoma" pitchFamily="34" charset="0"/>
                <a:cs typeface="Tahoma" pitchFamily="34" charset="0"/>
              </a:rPr>
              <a:t>(IATA)</a:t>
            </a:r>
            <a:endParaRPr lang="th-TH" sz="1292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2" name="Text Box 276"/>
          <p:cNvSpPr txBox="1">
            <a:spLocks noChangeArrowheads="1"/>
          </p:cNvSpPr>
          <p:nvPr/>
        </p:nvSpPr>
        <p:spPr bwMode="auto">
          <a:xfrm>
            <a:off x="144016" y="4514792"/>
            <a:ext cx="1075894" cy="561793"/>
          </a:xfrm>
          <a:prstGeom prst="rect">
            <a:avLst/>
          </a:prstGeom>
          <a:solidFill>
            <a:srgbClr val="007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th-TH" sz="969" b="1" dirty="0">
                <a:latin typeface="Tahoma" pitchFamily="34" charset="0"/>
                <a:cs typeface="Tahoma" pitchFamily="34" charset="0"/>
              </a:rPr>
              <a:t>การกำกับดูแล</a:t>
            </a:r>
          </a:p>
        </p:txBody>
      </p:sp>
      <p:sp>
        <p:nvSpPr>
          <p:cNvPr id="4153" name="Text Box 366"/>
          <p:cNvSpPr txBox="1">
            <a:spLocks noChangeArrowheads="1"/>
          </p:cNvSpPr>
          <p:nvPr/>
        </p:nvSpPr>
        <p:spPr bwMode="auto">
          <a:xfrm>
            <a:off x="392614" y="3206362"/>
            <a:ext cx="2393821" cy="232997"/>
          </a:xfrm>
          <a:prstGeom prst="rect">
            <a:avLst/>
          </a:prstGeom>
          <a:solidFill>
            <a:srgbClr val="0066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th-TH" sz="1108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งานสืบสายพันธุ์และพัฒนาสายพันธุ์</a:t>
            </a:r>
          </a:p>
        </p:txBody>
      </p:sp>
      <p:sp>
        <p:nvSpPr>
          <p:cNvPr id="4162" name="Text Box 381"/>
          <p:cNvSpPr txBox="1">
            <a:spLocks noChangeArrowheads="1"/>
          </p:cNvSpPr>
          <p:nvPr/>
        </p:nvSpPr>
        <p:spPr bwMode="auto">
          <a:xfrm>
            <a:off x="2571016" y="1875920"/>
            <a:ext cx="1969477" cy="13705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องค์ความรู้ใหม่ทางวิทยาศาสตร์ชีวภาพ</a:t>
            </a:r>
            <a:r>
              <a:rPr lang="en-US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                </a:t>
            </a:r>
            <a:r>
              <a:rPr lang="en-US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วิธีการวินิจฉัยโรค</a:t>
            </a:r>
            <a:r>
              <a:rPr lang="en-US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</a:t>
            </a:r>
            <a:r>
              <a:rPr lang="en-US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วิธีการรักษาโรค                               </a:t>
            </a:r>
            <a:r>
              <a:rPr lang="en-US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การป้องกันการติดเชื้อ</a:t>
            </a:r>
            <a:r>
              <a:rPr lang="en-US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</a:t>
            </a:r>
            <a:r>
              <a:rPr lang="en-US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การพัฒนายา</a:t>
            </a:r>
            <a:r>
              <a:rPr lang="en-US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</a:t>
            </a:r>
            <a:r>
              <a:rPr lang="en-US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การพัฒนาวัคซีน</a:t>
            </a:r>
            <a:r>
              <a:rPr lang="en-US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              </a:t>
            </a:r>
            <a:r>
              <a:rPr lang="en-US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923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การพัฒนาองค์ความรู้ใหม่                ทางด้านการแพทย์และศัลยกรรม</a:t>
            </a:r>
          </a:p>
        </p:txBody>
      </p:sp>
      <p:sp>
        <p:nvSpPr>
          <p:cNvPr id="4159" name="Text Box 375"/>
          <p:cNvSpPr txBox="1">
            <a:spLocks noChangeArrowheads="1"/>
          </p:cNvSpPr>
          <p:nvPr/>
        </p:nvSpPr>
        <p:spPr bwMode="auto">
          <a:xfrm>
            <a:off x="7231765" y="1238898"/>
            <a:ext cx="1987404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th-TH" sz="1000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      คุณภาพ                            </a:t>
            </a:r>
            <a:r>
              <a:rPr lang="en-US" sz="1000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1000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นักวิจัย/นักศึกษา</a:t>
            </a:r>
            <a:r>
              <a:rPr lang="en-US" sz="1000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    </a:t>
            </a:r>
          </a:p>
          <a:p>
            <a:r>
              <a:rPr lang="en-US" sz="1000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1000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สัตวแพทย์</a:t>
            </a:r>
            <a:r>
              <a:rPr lang="en-US" sz="1000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sz="1000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เทคนิคสัตวแพทย์</a:t>
            </a:r>
            <a:r>
              <a:rPr lang="en-US" sz="1000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000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                    </a:t>
            </a:r>
            <a:endParaRPr lang="en-US" sz="1000" b="1" dirty="0">
              <a:solidFill>
                <a:srgbClr val="CC0099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000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th-TH" sz="1000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พนักงานเลี้ยงสัตว์</a:t>
            </a:r>
          </a:p>
          <a:p>
            <a:r>
              <a:rPr lang="th-TH" sz="1000" b="1" dirty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• ฯลฯ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717" y="-8164"/>
            <a:ext cx="1129969" cy="1157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27" y="3909419"/>
            <a:ext cx="1714901" cy="730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75" y="4049233"/>
            <a:ext cx="982603" cy="5555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96" y="4129360"/>
            <a:ext cx="308234" cy="22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4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768" y="491578"/>
            <a:ext cx="8136904" cy="52322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6767" y="-11462"/>
            <a:ext cx="9118919" cy="52322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107504" y="879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องค์ประกอบที่จำเป็นต่อการเลี้ยงสัตว์เพื่องานทางวิทยาศาสตร์</a:t>
            </a:r>
          </a:p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ให้ได้มาตรฐานสากล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761" y="0"/>
            <a:ext cx="1156926" cy="1185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06" y="748557"/>
            <a:ext cx="6057422" cy="61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6197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1286</Words>
  <Application>Microsoft Office PowerPoint</Application>
  <PresentationFormat>นำเสนอทางหน้าจอ (4:3)</PresentationFormat>
  <Paragraphs>188</Paragraphs>
  <Slides>9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9" baseType="lpstr">
      <vt:lpstr>Arial</vt:lpstr>
      <vt:lpstr>Angsana New</vt:lpstr>
      <vt:lpstr>Calibri</vt:lpstr>
      <vt:lpstr>TH SarabunPSK</vt:lpstr>
      <vt:lpstr>TH KoHo</vt:lpstr>
      <vt:lpstr>TH Sarabun New</vt:lpstr>
      <vt:lpstr>TH Krub</vt:lpstr>
      <vt:lpstr>Tahoma</vt:lpstr>
      <vt:lpstr>Cordia New</vt:lpstr>
      <vt:lpstr>ชุดรูปแบบของ Office</vt:lpstr>
      <vt:lpstr>โดย ดร.ประดน จาติกวนิช  5 สิงหาคม 2562  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โดย ดร.ประดน  จาติกวนิช หน่วยงานที่สังกัด    สำนักงานมาตรฐานการเลี้ยงและใช้สัตว์เพื่องานทางวิทยาศาสตร์ (สลช.)     สำนักงานคณะกรรมการวิจัยแห่งชาติ (วช.)               วันที่ 15 พฤศจิกายน 2556           ณ จุฬาลงกรณ์มหาวิทยาลัย</dc:title>
  <dc:creator>NRCT</dc:creator>
  <cp:lastModifiedBy>acer</cp:lastModifiedBy>
  <cp:revision>181</cp:revision>
  <cp:lastPrinted>2018-05-16T13:48:59Z</cp:lastPrinted>
  <dcterms:created xsi:type="dcterms:W3CDTF">2013-11-05T10:10:33Z</dcterms:created>
  <dcterms:modified xsi:type="dcterms:W3CDTF">2019-08-02T06:02:41Z</dcterms:modified>
</cp:coreProperties>
</file>