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85" r:id="rId25"/>
    <p:sldId id="278" r:id="rId26"/>
    <p:sldId id="279" r:id="rId27"/>
    <p:sldId id="286" r:id="rId28"/>
    <p:sldId id="280" r:id="rId29"/>
    <p:sldId id="281" r:id="rId30"/>
    <p:sldId id="282" r:id="rId31"/>
    <p:sldId id="287" r:id="rId32"/>
    <p:sldId id="283" r:id="rId33"/>
    <p:sldId id="289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84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2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4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2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2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2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1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8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4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9AC9-C78D-4F15-BF0E-B8B69C97D1C3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6D8B-03B3-4AF9-A4AB-0C66F4418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2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1376363"/>
            <a:chOff x="0" y="0"/>
            <a:chExt cx="9144000" cy="1376844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331904"/>
            </a:xfrm>
            <a:prstGeom prst="rect">
              <a:avLst/>
            </a:prstGeom>
            <a:solidFill>
              <a:srgbClr val="CCFF3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6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331904"/>
              <a:ext cx="9144000" cy="360488"/>
            </a:xfrm>
            <a:prstGeom prst="rect">
              <a:avLst/>
            </a:prstGeom>
            <a:solidFill>
              <a:srgbClr val="DBFF9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6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692392"/>
              <a:ext cx="9144000" cy="360489"/>
            </a:xfrm>
            <a:prstGeom prst="rect">
              <a:avLst/>
            </a:prstGeom>
            <a:solidFill>
              <a:srgbClr val="E9FFBD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6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052881"/>
              <a:ext cx="9144000" cy="323963"/>
            </a:xfrm>
            <a:prstGeom prst="rect">
              <a:avLst/>
            </a:prstGeom>
            <a:solidFill>
              <a:srgbClr val="F1FFD5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h-TH" sz="1600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00113" y="188979"/>
              <a:ext cx="7092950" cy="1065584"/>
            </a:xfrm>
            <a:prstGeom prst="rect">
              <a:avLst/>
            </a:prstGeom>
            <a:solidFill>
              <a:srgbClr val="DBFF93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b="1" dirty="0">
                  <a:solidFill>
                    <a:srgbClr val="008000"/>
                  </a:solidFill>
                  <a:latin typeface="TH SarabunPSK" pitchFamily="34" charset="-34"/>
                  <a:cs typeface="TH SarabunPSK" pitchFamily="34" charset="-34"/>
                </a:rPr>
                <a:t>สถาบันพัฒนาการดำเนินการต่อสัตว์เพื่องานทางวิทยาศาสตร์ </a:t>
              </a:r>
            </a:p>
            <a:p>
              <a:pPr indent="542925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600" b="1" dirty="0">
                  <a:solidFill>
                    <a:srgbClr val="008000"/>
                  </a:solidFill>
                  <a:latin typeface="TH SarabunPSK" pitchFamily="34" charset="-34"/>
                  <a:cs typeface="TH SarabunPSK" pitchFamily="34" charset="-34"/>
                </a:rPr>
                <a:t>สำนักงานคณะกรรมการวิจัยแห่งชาติ (สพสว.วช.)</a:t>
              </a:r>
            </a:p>
          </p:txBody>
        </p:sp>
      </p:grpSp>
      <p:sp>
        <p:nvSpPr>
          <p:cNvPr id="8" name="ชื่อเรื่อง 1"/>
          <p:cNvSpPr txBox="1">
            <a:spLocks/>
          </p:cNvSpPr>
          <p:nvPr/>
        </p:nvSpPr>
        <p:spPr>
          <a:xfrm>
            <a:off x="323850" y="2073275"/>
            <a:ext cx="8421688" cy="1500188"/>
          </a:xfrm>
          <a:prstGeom prst="rect">
            <a:avLst/>
          </a:prstGeom>
          <a:solidFill>
            <a:srgbClr val="DBFF93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th-TH" sz="4400" b="1" dirty="0" smtClean="0">
                <a:latin typeface="BrowalliaUPC" pitchFamily="34" charset="-34"/>
                <a:cs typeface="BrowalliaUPC" pitchFamily="34" charset="-34"/>
              </a:rPr>
              <a:t>การเขียนข้อเสนอโครงการขอใช้สัตว์</a:t>
            </a:r>
          </a:p>
          <a:p>
            <a:pPr marL="0" indent="0" algn="ctr">
              <a:buNone/>
              <a:defRPr/>
            </a:pPr>
            <a:r>
              <a:rPr lang="th-TH" sz="4400" b="1" dirty="0" smtClean="0">
                <a:latin typeface="BrowalliaUPC" pitchFamily="34" charset="-34"/>
                <a:cs typeface="BrowalliaUPC" pitchFamily="34" charset="-34"/>
              </a:rPr>
              <a:t>เพื่องานทางวิทยาศาสตร์</a:t>
            </a:r>
            <a:endParaRPr lang="th-TH" sz="4400" b="1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9" name="ชื่อเรื่อง 14"/>
          <p:cNvSpPr txBox="1">
            <a:spLocks/>
          </p:cNvSpPr>
          <p:nvPr/>
        </p:nvSpPr>
        <p:spPr>
          <a:xfrm>
            <a:off x="725488" y="3862388"/>
            <a:ext cx="7772400" cy="1223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ศ. ดร. ชุมพล ผลประมูล</a:t>
            </a:r>
            <a:br>
              <a:rPr lang="th-TH" sz="3200" dirty="0" smtClean="0">
                <a:latin typeface="BrowalliaUPC" pitchFamily="34" charset="-34"/>
                <a:cs typeface="BrowalliaUPC" pitchFamily="34" charset="-34"/>
              </a:rPr>
            </a:b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ภาควิชา สรีรวิทยา คณะวิทยาศาสตร์  มหาวิทยาลัย มหิดล</a:t>
            </a:r>
            <a:endParaRPr lang="th-TH" sz="3200" dirty="0"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10" name="Picture 2" descr="http://www.law.cmu.ac.th/law2011/news_img/13145937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8699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451208" y="5300663"/>
            <a:ext cx="6320961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วันที่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๑๗ มกราคม ๒๕๖๐</a:t>
            </a:r>
            <a:endParaRPr lang="th-TH" sz="3200" dirty="0">
              <a:latin typeface="BrowalliaUPC" pitchFamily="34" charset="-34"/>
              <a:cs typeface="BrowalliaUPC" pitchFamily="34" charset="-34"/>
            </a:endParaRPr>
          </a:p>
          <a:p>
            <a:pPr algn="ctr">
              <a:defRPr/>
            </a:pPr>
            <a:r>
              <a:rPr lang="th-TH" sz="3200" dirty="0"/>
              <a:t>ณ สำนักบริการคอมพิวเตอร์ มหาวิทยาลัยเกษตรศาสตร์</a:t>
            </a:r>
            <a:endParaRPr lang="en-US" sz="3200" dirty="0"/>
          </a:p>
        </p:txBody>
      </p:sp>
      <p:pic>
        <p:nvPicPr>
          <p:cNvPr id="12" name="Picture 3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44450"/>
            <a:ext cx="11160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3740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th-TH" b="1" dirty="0">
                <a:latin typeface="BrowalliaUPC" pitchFamily="34" charset="-34"/>
                <a:cs typeface="BrowalliaUPC" pitchFamily="34" charset="-34"/>
              </a:rPr>
              <a:t>บทคัดย่อโครงการที่เสนอขอใช้สัตว์ </a:t>
            </a:r>
            <a:r>
              <a:rPr lang="en-US" b="1" dirty="0">
                <a:latin typeface="BrowalliaUPC" pitchFamily="34" charset="-34"/>
                <a:cs typeface="BrowalliaUPC" pitchFamily="34" charset="-34"/>
              </a:rPr>
              <a:t>(Executive summary</a:t>
            </a:r>
            <a:r>
              <a:rPr lang="en-US" b="1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นำเสนอภาพรวมของโครงการโดยสรุป เพื่อให้ผู้อ่าน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ทั่วไป (ที่มิใช่นักวิชาการ)ทราบถึง</a:t>
            </a:r>
          </a:p>
          <a:p>
            <a:pPr lvl="1"/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หลักการ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เหตุผล ที่มาของโจทย์/ป้ญหา</a:t>
            </a:r>
          </a:p>
          <a:p>
            <a:pPr lvl="1"/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ความจำเป็นที่ต้อง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ใช้ส้ตว์</a:t>
            </a:r>
          </a:p>
          <a:p>
            <a:pPr lvl="1"/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วัตถุประสงค์</a:t>
            </a:r>
          </a:p>
          <a:p>
            <a:pPr lvl="1"/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วิธีการ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ที่จะปฏิบัติต่อสัตว์</a:t>
            </a:r>
          </a:p>
          <a:p>
            <a:pPr lvl="1"/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ประโยชน์ที่คาดว่าจะได้รับ</a:t>
            </a:r>
            <a:endParaRPr lang="en-US" sz="3200" dirty="0">
              <a:latin typeface="BrowalliaUPC" pitchFamily="34" charset="-34"/>
              <a:cs typeface="BrowalliaUPC" pitchFamily="34" charset="-34"/>
            </a:endParaRPr>
          </a:p>
          <a:p>
            <a:pPr marL="457200" lvl="1" indent="0">
              <a:buNone/>
            </a:pPr>
            <a:endParaRPr lang="en-US" sz="3200" dirty="0">
              <a:latin typeface="BrowalliaUPC" pitchFamily="34" charset="-34"/>
              <a:cs typeface="BrowalliaUPC" pitchFamily="34" charset="-34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โครงการฯ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http://www.lau.hku.hk/content/animals/anima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709" y="3657600"/>
            <a:ext cx="4380291" cy="292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865498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5876924"/>
          </a:xfrm>
        </p:spPr>
        <p:txBody>
          <a:bodyPr>
            <a:noAutofit/>
          </a:bodyPr>
          <a:lstStyle/>
          <a:p>
            <a:pPr lvl="0"/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บทนำ และหลักการ (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Background &amp; Rationale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th-TH" sz="2800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ทบทวนวรรณกรรมที่เกี่ยวข้องกับโครงการนี้เพื่อทำให้เข้าใจว่าเหตุใดจึงต้องทำโครงการ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นี้ พร้อมระบุ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เอกสารอ้างอิง</a:t>
            </a: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ให้เกิดความเข้าใจถึงความสำคัญของ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โครงการ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ให้มั่นใจว่าไม่ทำงานวิจัยที่ซ้ำซ้อนและไม่มีวิธีอื่นทดแทนการใช้สัตว์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แล้ว</a:t>
            </a:r>
            <a:endParaRPr lang="th-TH" dirty="0">
              <a:latin typeface="BrowalliaUPC" pitchFamily="34" charset="-34"/>
              <a:cs typeface="BrowalliaUPC" pitchFamily="34" charset="-34"/>
            </a:endParaRPr>
          </a:p>
          <a:p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วัตถุประสงค์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(Objective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วัตถุ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ประสงค์ต้องมีลักษณะดังนี้</a:t>
            </a: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ชัดเจน </a:t>
            </a:r>
            <a:r>
              <a:rPr lang="th-TH" smtClean="0">
                <a:latin typeface="BrowalliaUPC" pitchFamily="34" charset="-34"/>
                <a:cs typeface="BrowalliaUPC" pitchFamily="34" charset="-34"/>
              </a:rPr>
              <a:t>และประเมินได้</a:t>
            </a: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สอดคล้องกับชื่อเรื่อง และวิธีการ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ศึกษา</a:t>
            </a:r>
            <a:endParaRPr lang="th-TH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ประโยชน์ของโครงการฯ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(Benefits/Anticipated outcome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เพื่อ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สร้างองค์ความรู้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ใหม่</a:t>
            </a: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ประยุกต์ใช้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เพื่อการพัฒนาคุณภาพชีวิตของคน สัตว์ สิ่งแวดล้อม สังคมและเศรษฐกิจ         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โครงการฯ (ต่อ)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8435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5724524"/>
          </a:xfrm>
        </p:spPr>
        <p:txBody>
          <a:bodyPr>
            <a:noAutofit/>
          </a:bodyPr>
          <a:lstStyle/>
          <a:p>
            <a:pPr lvl="0"/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เหตุผลความจำเป็น 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(Justification</a:t>
            </a:r>
            <a:r>
              <a:rPr lang="en-US" sz="2800" b="1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เพื่อ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แสดงให้เห็น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ว่า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มีความสอดคล้องกับจรรยาบรรณการใช้สัตว์ฯ และหลักการ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3Rs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อย่างไร</a:t>
            </a: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ผลงานมี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ความคุ้มค่ากับความเจ็บปวด/ทรมานที่สัตว์ได้รับ หรือชีวิต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ความจำเป็นที่ต้องใช้สัตว์ โดยแน่ใจว่าไม่มีวิธีอื่นทดแทนการใช้สัตว์ </a:t>
            </a: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เลือกใช้ชนิด สายพันธุ์  คุณภาพทางพันธุกรรม และคุณภาพทาง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สุขภาพสอดคล้อง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และเหมาะสมกับวัตถุประสงค์ของ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โครงการฯ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การพิจารณากำหนดจำนวนสัตว์ที่เหมาะสมโดยใช้หลักการทางสถิติ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ความพร้อมด้านสถานที่และการจัดการเลี้ยงสัตว์เป็นระบบ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สอดคล้อง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กับวัตถุประสงค์ของโครงการฯ </a:t>
            </a: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เทคนิค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การปฏิบัติต่อสัตว์ที่ถูกต้องสอดคล้องกับมาตรฐานสากลอย่างชัดเจน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สอดคล้องต่อกฎหมายและมาตรฐานที่เกี่ยวข้อง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lvl="1"/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1"/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lvl="1"/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endParaRPr lang="en-US" sz="28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8745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9512"/>
            <a:ext cx="8229600" cy="5145088"/>
          </a:xfrm>
        </p:spPr>
        <p:txBody>
          <a:bodyPr>
            <a:normAutofit lnSpcReduction="10000"/>
          </a:bodyPr>
          <a:lstStyle/>
          <a:p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หลักการเลือกชนิดและสายพันธุ์ ที่สอดคล้องกับหลักการ </a:t>
            </a:r>
            <a:r>
              <a:rPr lang="en-US" b="1" dirty="0" smtClean="0">
                <a:latin typeface="BrowalliaUPC" pitchFamily="34" charset="-34"/>
                <a:cs typeface="BrowalliaUPC" pitchFamily="34" charset="-34"/>
              </a:rPr>
              <a:t>3Rs</a:t>
            </a:r>
            <a:endParaRPr lang="en-US" b="1" dirty="0">
              <a:latin typeface="BrowalliaUPC" pitchFamily="34" charset="-34"/>
              <a:cs typeface="BrowalliaUPC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เลือกใช้สัตว์ที่มีความรู้สึกน้อยที่สุดก่อน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ชนิดและสายพันธุ์ที่ใช้ ได้มีการศึกษา/พิสูจน์แล้วว่าเป็นสัตว์ตัวแบบ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(animal model)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ที่เหมาะสมกับโครงการ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มีข้อมูลของสัตว์ที่เลือกใช้สามารถอ้างอิง/เปรียบเทียบได้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มีคุณสมบัติพิเศษเฉพาะที่ตรงกับวัตถุประสงค์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มีขนาดที่เหมาะสมกับเทคนิดในการปฏิบัติต่อสัตว์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มีแหล่งผลิตที่มีคุณภาพ และสามารถให้บริการได้อย่างต่อเนื่อง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มีสารเคมี/ชีววัตถุ/ว้สดุ อุปกรณ์ ที่เหมาะสมกับสัตว์ที่เลือกใช้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1437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lvl="0"/>
            <a:r>
              <a:rPr lang="th-TH" sz="2400" b="1" dirty="0" smtClean="0">
                <a:latin typeface="BrowalliaUPC" pitchFamily="34" charset="-34"/>
                <a:cs typeface="BrowalliaUPC" pitchFamily="34" charset="-34"/>
              </a:rPr>
              <a:t>สถานที่</a:t>
            </a:r>
            <a:r>
              <a:rPr lang="th-TH" sz="2400" b="1" dirty="0">
                <a:latin typeface="BrowalliaUPC" pitchFamily="34" charset="-34"/>
                <a:cs typeface="BrowalliaUPC" pitchFamily="34" charset="-34"/>
              </a:rPr>
              <a:t>เลี้ยงและใช้</a:t>
            </a:r>
            <a:r>
              <a:rPr lang="th-TH" sz="2400" b="1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  <a:endParaRPr lang="en-US" sz="2400" b="1" dirty="0" smtClean="0">
              <a:latin typeface="BrowalliaUPC" pitchFamily="34" charset="-34"/>
              <a:cs typeface="BrowalliaUPC" pitchFamily="34" charset="-34"/>
            </a:endParaRPr>
          </a:p>
          <a:p>
            <a:pPr indent="393700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สถานที่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เลี้ยงสัตว์ระหว่างการใช้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สัตว์.......................... 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indent="393700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สถานที่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ปฏิบัติการกับ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สัตว์......................................... 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400" b="1" dirty="0" smtClean="0">
                <a:latin typeface="BrowalliaUPC" pitchFamily="34" charset="-34"/>
                <a:cs typeface="BrowalliaUPC" pitchFamily="34" charset="-34"/>
              </a:rPr>
              <a:t>ระบบ</a:t>
            </a:r>
            <a:r>
              <a:rPr lang="th-TH" sz="2400" b="1" dirty="0">
                <a:latin typeface="BrowalliaUPC" pitchFamily="34" charset="-34"/>
                <a:cs typeface="BrowalliaUPC" pitchFamily="34" charset="-34"/>
              </a:rPr>
              <a:t>การเลี้ยงสัตว์ </a:t>
            </a:r>
            <a:endParaRPr lang="en-US" sz="2400" b="1" dirty="0" smtClean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ปล่อยตามธรรมชาติ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non-conventional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/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natural habitat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แบบดั้งเดิม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conventional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แบบอนามัยเข้ม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Strict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Hygienic 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Conventional, SHC)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แบบปลอดเชื้อจำเพาะ 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(Specified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Pathogen 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Free, SPF) 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แบบปลอดเชื้อสมบูรณ์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Germ Free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)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แบบชีวนิรภัย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Animal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Biosafety 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Level, ABSL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1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, 2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, 3, 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4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736600" lvl="0" indent="-395288">
              <a:buFont typeface="Wingdings" pitchFamily="2" charset="2"/>
              <a:buChar char="q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อื่นๆ (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other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) ระบุ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…………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400" b="1" dirty="0" smtClean="0">
                <a:latin typeface="BrowalliaUPC" pitchFamily="34" charset="-34"/>
                <a:cs typeface="BrowalliaUPC" pitchFamily="34" charset="-34"/>
              </a:rPr>
              <a:t>ระยะเวลา</a:t>
            </a:r>
            <a:r>
              <a:rPr lang="th-TH" sz="2400" b="1" dirty="0">
                <a:latin typeface="BrowalliaUPC" pitchFamily="34" charset="-34"/>
                <a:cs typeface="BrowalliaUPC" pitchFamily="34" charset="-34"/>
              </a:rPr>
              <a:t>ของโครงการใช้</a:t>
            </a:r>
            <a:r>
              <a:rPr lang="th-TH" sz="2400" b="1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  <a:r>
              <a:rPr lang="en-US" sz="2400" b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ระบุระยะเวลาเริ่มต้นและสิ้นสุดการใช้สัตว์พร้อมแนบแผนการใช้</a:t>
            </a: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สัตว์)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4089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257800"/>
          </a:xfrm>
        </p:spPr>
        <p:txBody>
          <a:bodyPr>
            <a:noAutofit/>
          </a:bodyPr>
          <a:lstStyle/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ข้อมูล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เกี่ยวกับ</a:t>
            </a:r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</a:p>
          <a:p>
            <a:pPr marL="463550" indent="0">
              <a:buNone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- ระบุ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ชนิด สายพันธุ์ เพศ อายุ น้ำหนัก คุณภาพสุขภาพ จำนวน และแหล่งที่มาของสัตว์ที่ใช้ใน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โครงการฯ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อย่าง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ละเอียด</a:t>
            </a:r>
          </a:p>
          <a:p>
            <a:pPr marL="463550" indent="0">
              <a:buNone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- การกำหนดจำนวนสัตว์ที่จะใช้ ควรใช้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Power analysis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คำณวน ในกรณืที่ไม่มืข้อมูลเบื่องต้นอาจทำ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pilot experiment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โดยใช้สัตว์จำนวนน้อยๆก่อน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463550" lvl="0" indent="0">
              <a:buNone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- กรณี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ที่ใช้สัตว์เปลี่ยนแปลงพันธุกรรม  หรือสัตว์ที่อยู่ในสภาวะพิเศษ เช่น ตั้งท้อง ให้นม ติดเชื้อ ต้องให้ข้อมูลเกี่ยวกับสัตว์และการดูแลเป็นพิเศษ โดยละเอียด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ใช้สัตว์ป่า/สัตว์ธรรมชาติ/สัตว์</a:t>
            </a:r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เลี้ยง (ถ้ามี) </a:t>
            </a:r>
          </a:p>
          <a:p>
            <a:pPr marL="463550" lvl="0" indent="0">
              <a:buNone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- ระบุ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ชนิด สายพันธุ์ การจับสัตว์ การดูแล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</a:p>
          <a:p>
            <a:pPr marL="463550" lvl="0" indent="0">
              <a:buNone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- ต้อง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ปฏิบัติตามบทบัญญัติของกฎหมายและนโยบายที่เกี่ยวข้องอย่างครบถ้วนและเคร่งครัด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267573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416300"/>
            <a:ext cx="8229600" cy="2984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cs typeface="Cordia New" pitchFamily="34" charset="-34"/>
              </a:rPr>
              <a:t>N = sample size for each experiment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cs typeface="Arial" charset="0"/>
              </a:rPr>
              <a:t>σ</a:t>
            </a:r>
            <a:r>
              <a:rPr lang="en-US" sz="2400" dirty="0" smtClean="0">
                <a:cs typeface="Arial" charset="0"/>
              </a:rPr>
              <a:t> = standard deviation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cs typeface="Arial" charset="0"/>
              </a:rPr>
              <a:t>∆ = the difference to be detected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cs typeface="Arial" charset="0"/>
              </a:rPr>
              <a:t>α</a:t>
            </a:r>
            <a:r>
              <a:rPr lang="en-US" sz="2400" dirty="0" smtClean="0">
                <a:cs typeface="Arial" charset="0"/>
              </a:rPr>
              <a:t> = the level of significant (5%, </a:t>
            </a:r>
            <a:r>
              <a:rPr lang="en-US" sz="2400" dirty="0" smtClean="0">
                <a:cs typeface="Cordia New" pitchFamily="34" charset="-34"/>
              </a:rPr>
              <a:t>Z</a:t>
            </a:r>
            <a:r>
              <a:rPr lang="el-GR" sz="2400" b="1" baseline="-25000" dirty="0" smtClean="0">
                <a:cs typeface="Cordia New" pitchFamily="34" charset="-34"/>
              </a:rPr>
              <a:t>α</a:t>
            </a:r>
            <a:r>
              <a:rPr lang="en-US" sz="2400" dirty="0" smtClean="0">
                <a:cs typeface="Arial" charset="0"/>
              </a:rPr>
              <a:t> = 1.96)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>
                <a:cs typeface="Arial" charset="0"/>
              </a:rPr>
              <a:t>β</a:t>
            </a:r>
            <a:r>
              <a:rPr lang="en-US" sz="2400" dirty="0" smtClean="0">
                <a:cs typeface="Arial" charset="0"/>
              </a:rPr>
              <a:t> = the risk (probability) of erroneously concluding that the treatments are not significantly different when a difference of size or group exists. (20%, </a:t>
            </a:r>
            <a:r>
              <a:rPr lang="en-US" sz="2400" dirty="0" smtClean="0">
                <a:cs typeface="Cordia New" pitchFamily="34" charset="-34"/>
              </a:rPr>
              <a:t>Z</a:t>
            </a:r>
            <a:r>
              <a:rPr lang="el-GR" sz="2400" b="1" baseline="-25000" dirty="0" smtClean="0">
                <a:cs typeface="Cordia New" pitchFamily="34" charset="-34"/>
              </a:rPr>
              <a:t>β</a:t>
            </a:r>
            <a:r>
              <a:rPr lang="en-US" dirty="0" smtClean="0">
                <a:cs typeface="Cordia New" pitchFamily="34" charset="-34"/>
              </a:rPr>
              <a:t> </a:t>
            </a:r>
            <a:r>
              <a:rPr lang="en-US" sz="2400" dirty="0" smtClean="0">
                <a:cs typeface="Arial" charset="0"/>
              </a:rPr>
              <a:t>= 0.84)</a:t>
            </a:r>
            <a:endParaRPr lang="el-GR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>
              <a:cs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62313" y="2586037"/>
            <a:ext cx="2681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N = 2(</a:t>
            </a:r>
            <a:r>
              <a:rPr lang="el-GR" sz="2400" b="0" dirty="0">
                <a:latin typeface="+mn-lt"/>
              </a:rPr>
              <a:t>σ</a:t>
            </a:r>
            <a:r>
              <a:rPr lang="en-US" sz="2400" b="0" dirty="0">
                <a:latin typeface="+mn-lt"/>
              </a:rPr>
              <a:t>/∆)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b="0" dirty="0">
                <a:latin typeface="+mn-lt"/>
              </a:rPr>
              <a:t>(Z</a:t>
            </a:r>
            <a:r>
              <a:rPr lang="el-GR" sz="2400" baseline="-25000" dirty="0">
                <a:latin typeface="+mn-lt"/>
              </a:rPr>
              <a:t>α</a:t>
            </a:r>
            <a:r>
              <a:rPr lang="en-US" sz="2400" b="0" dirty="0">
                <a:latin typeface="+mn-lt"/>
              </a:rPr>
              <a:t> + Z</a:t>
            </a:r>
            <a:r>
              <a:rPr lang="el-GR" sz="2400" baseline="-25000" dirty="0">
                <a:latin typeface="+mn-lt"/>
              </a:rPr>
              <a:t>β</a:t>
            </a:r>
            <a:r>
              <a:rPr lang="en-US" sz="2400" b="0" dirty="0">
                <a:latin typeface="+mn-lt"/>
              </a:rPr>
              <a:t>)</a:t>
            </a:r>
            <a:r>
              <a:rPr lang="en-US" sz="2400" baseline="30000" dirty="0">
                <a:latin typeface="+mn-lt"/>
              </a:rPr>
              <a:t>2</a:t>
            </a:r>
            <a:endParaRPr lang="th-TH" sz="2400" baseline="30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824038"/>
            <a:ext cx="26527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For Student’s </a:t>
            </a:r>
            <a:r>
              <a:rPr lang="en-US" sz="2400" b="0" i="1" dirty="0">
                <a:latin typeface="+mn-lt"/>
              </a:rPr>
              <a:t>t</a:t>
            </a:r>
            <a:r>
              <a:rPr lang="en-US" sz="2400" b="0" dirty="0">
                <a:latin typeface="+mn-lt"/>
              </a:rPr>
              <a:t>-test:</a:t>
            </a:r>
            <a:endParaRPr lang="th-TH" sz="2400" b="0" dirty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42988" y="952500"/>
            <a:ext cx="7058025" cy="647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dirty="0" smtClean="0">
                <a:latin typeface="BrowalliaUPC" pitchFamily="34" charset="-34"/>
                <a:cs typeface="BrowalliaUPC" pitchFamily="34" charset="-34"/>
              </a:rPr>
              <a:t>การกำหนดจำนวนตัวอย่างสัตว์</a:t>
            </a:r>
            <a:endParaRPr lang="en-US" sz="36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1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4219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2988" y="990600"/>
            <a:ext cx="7058025" cy="647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3600" dirty="0" smtClean="0">
                <a:latin typeface="BrowalliaUPC" pitchFamily="34" charset="-34"/>
                <a:cs typeface="BrowalliaUPC" pitchFamily="34" charset="-34"/>
              </a:rPr>
              <a:t>การกำหนดจำนวนตัวอย่างสัตว์</a:t>
            </a:r>
            <a:endParaRPr lang="en-US" sz="36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7" name="ตัวยึดเนื้อหา 2"/>
          <p:cNvSpPr txBox="1">
            <a:spLocks/>
          </p:cNvSpPr>
          <p:nvPr/>
        </p:nvSpPr>
        <p:spPr>
          <a:xfrm>
            <a:off x="806450" y="3132137"/>
            <a:ext cx="8229600" cy="32686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US" sz="2400" dirty="0" smtClean="0">
                <a:cs typeface="Cordia New" pitchFamily="34" charset="-34"/>
              </a:rPr>
              <a:t>n = number of sample in each treatment group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cs typeface="Cordia New" pitchFamily="34" charset="-34"/>
              </a:rPr>
              <a:t>D = maximum difference between any two treatment means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cs typeface="Cordia New" pitchFamily="34" charset="-34"/>
              </a:rPr>
              <a:t>a = number of treatment for comparison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cs typeface="Cordia New" pitchFamily="34" charset="-34"/>
              </a:rPr>
              <a:t>σ</a:t>
            </a:r>
            <a:r>
              <a:rPr lang="en-US" sz="2400" dirty="0" smtClean="0">
                <a:cs typeface="Cordia New" pitchFamily="34" charset="-34"/>
              </a:rPr>
              <a:t> = standard deviation of the variable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cs typeface="Cordia New" pitchFamily="34" charset="-34"/>
              </a:rPr>
              <a:t>α</a:t>
            </a:r>
            <a:r>
              <a:rPr lang="en-US" sz="2400" dirty="0" smtClean="0">
                <a:cs typeface="Cordia New" pitchFamily="34" charset="-34"/>
              </a:rPr>
              <a:t> = type I error (0.05)</a:t>
            </a:r>
          </a:p>
          <a:p>
            <a:pPr>
              <a:buFont typeface="Arial" charset="0"/>
              <a:buNone/>
            </a:pPr>
            <a:r>
              <a:rPr lang="el-GR" sz="2400" dirty="0" smtClean="0">
                <a:cs typeface="Cordia New" pitchFamily="34" charset="-34"/>
              </a:rPr>
              <a:t>β</a:t>
            </a:r>
            <a:r>
              <a:rPr lang="en-US" sz="2400" dirty="0" smtClean="0">
                <a:cs typeface="Cordia New" pitchFamily="34" charset="-34"/>
              </a:rPr>
              <a:t> = type II error, 1- </a:t>
            </a:r>
            <a:r>
              <a:rPr lang="el-GR" sz="2400" dirty="0" smtClean="0">
                <a:cs typeface="Cordia New" pitchFamily="34" charset="-34"/>
              </a:rPr>
              <a:t>β</a:t>
            </a:r>
            <a:r>
              <a:rPr lang="en-US" sz="2400" dirty="0" smtClean="0">
                <a:cs typeface="Cordia New" pitchFamily="34" charset="-34"/>
              </a:rPr>
              <a:t> is the power of the test</a:t>
            </a:r>
          </a:p>
          <a:p>
            <a:pPr>
              <a:buFont typeface="Arial" charset="0"/>
              <a:buNone/>
            </a:pPr>
            <a:r>
              <a:rPr lang="en-US" sz="2400" dirty="0" smtClean="0">
                <a:cs typeface="Times New Roman" pitchFamily="18" charset="0"/>
              </a:rPr>
              <a:t>Φ = parameter to be determined from Minitab program</a:t>
            </a:r>
            <a:endParaRPr lang="th-TH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1747838"/>
            <a:ext cx="16938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For ANOVA:</a:t>
            </a:r>
            <a:endParaRPr lang="th-TH" sz="2400" b="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4087" y="2286000"/>
            <a:ext cx="21447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b="0" dirty="0">
                <a:latin typeface="+mn-lt"/>
                <a:cs typeface="Times New Roman"/>
              </a:rPr>
              <a:t>Φ</a:t>
            </a:r>
            <a:r>
              <a:rPr lang="en-US" sz="2400" b="0" baseline="30000" dirty="0">
                <a:latin typeface="+mn-lt"/>
                <a:cs typeface="Times New Roman"/>
              </a:rPr>
              <a:t>2</a:t>
            </a:r>
            <a:r>
              <a:rPr lang="en-US" sz="2400" b="0" dirty="0">
                <a:latin typeface="+mn-lt"/>
                <a:cs typeface="Times New Roman"/>
              </a:rPr>
              <a:t> = (nD</a:t>
            </a:r>
            <a:r>
              <a:rPr lang="en-US" sz="2400" b="0" baseline="30000" dirty="0">
                <a:latin typeface="+mn-lt"/>
                <a:cs typeface="Times New Roman"/>
              </a:rPr>
              <a:t>2</a:t>
            </a:r>
            <a:r>
              <a:rPr lang="en-US" sz="2400" b="0" dirty="0">
                <a:latin typeface="+mn-lt"/>
                <a:cs typeface="Times New Roman"/>
              </a:rPr>
              <a:t>)/2a</a:t>
            </a:r>
            <a:r>
              <a:rPr lang="el-GR" sz="2400" b="0" dirty="0">
                <a:latin typeface="+mn-lt"/>
                <a:cs typeface="Times New Roman"/>
              </a:rPr>
              <a:t>σ</a:t>
            </a:r>
            <a:r>
              <a:rPr lang="en-US" sz="2400" b="0" baseline="30000" dirty="0">
                <a:latin typeface="+mn-lt"/>
                <a:cs typeface="Times New Roman"/>
              </a:rPr>
              <a:t>2</a:t>
            </a:r>
            <a:endParaRPr lang="th-TH" sz="2400" b="0" baseline="30000" dirty="0">
              <a:latin typeface="+mn-lt"/>
            </a:endParaRPr>
          </a:p>
        </p:txBody>
      </p:sp>
      <p:sp>
        <p:nvSpPr>
          <p:cNvPr id="11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44907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90364" cy="5562600"/>
          </a:xfrm>
        </p:spPr>
        <p:txBody>
          <a:bodyPr>
            <a:noAutofit/>
          </a:bodyPr>
          <a:lstStyle/>
          <a:p>
            <a:pPr lvl="0"/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เลี้ยง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lvl="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ระบุวิธีการเลี้ยงสัตว์ การควบคุมสภาพแวดล้อม การป้องกันการติดเชื้อ การป้องกันการแพร่กระจายของเชื้อโรคและสารพิษจากการเลี้ยงและใช้สัตว์ของ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โครงการฯ</a:t>
            </a:r>
            <a:endParaRPr lang="th-TH" sz="2400" dirty="0" smtClean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ระบุ ขนาด ชนิดของ กรง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/คอก </a:t>
            </a:r>
          </a:p>
          <a:p>
            <a:pPr lvl="1">
              <a:buFont typeface="Wingdings" pitchFamily="2" charset="2"/>
              <a:buChar char="ü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จำนวนสัตว์/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กรง </a:t>
            </a: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ขนาดพื้นที่/ตัว (คำนึงถึงน้ำหนักเมื่อเริ่มต้นและน้ำหนักที่จะเพิ่มขึ้น เพื่อกำหนดขนาดหรือประเภทกรงให้เหมาะสม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ชนิด ประเภทอาหาร วิธีการให้อาหาร</a:t>
            </a:r>
            <a:endParaRPr lang="en-US" sz="3200" dirty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ประเภทน้ำดื่ม เช่น 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</a:rPr>
              <a:t>reverse osmosis (RO)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dirty="0">
                <a:latin typeface="BrowalliaUPC" pitchFamily="34" charset="-34"/>
                <a:cs typeface="BrowalliaUPC" pitchFamily="34" charset="-34"/>
              </a:rPr>
              <a:t>, วิธีการให้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น้ำ</a:t>
            </a:r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0159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1">
              <a:buFont typeface="Wingdings" pitchFamily="2" charset="2"/>
              <a:buChar char="ü"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ประเภทวัสดุรองนอน</a:t>
            </a:r>
            <a:r>
              <a:rPr lang="en-US" sz="4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ความถี่ในการเปลี่ยนกรง เปลี่ยนวัสดุรองนอน</a:t>
            </a:r>
            <a:endParaRPr lang="en-US" sz="4400" dirty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sz="4400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เสริมสภาพแวดล้อมการเลี้ยงสัตว์ (</a:t>
            </a:r>
            <a:r>
              <a:rPr lang="en-US" sz="4400" dirty="0">
                <a:latin typeface="BrowalliaUPC" pitchFamily="34" charset="-34"/>
                <a:cs typeface="BrowalliaUPC" pitchFamily="34" charset="-34"/>
              </a:rPr>
              <a:t>enrichment) 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(โดยเฉพาะอย่างยิ่งกรณีแยกสัตว์เลี้ยงเดี่ยว)</a:t>
            </a:r>
          </a:p>
          <a:p>
            <a:pPr lvl="1">
              <a:buFont typeface="Wingdings" pitchFamily="2" charset="2"/>
              <a:buChar char="ü"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ระยะเวลาการเลี้ยงสัตว์ วัน/เดือน</a:t>
            </a:r>
          </a:p>
          <a:p>
            <a:pPr lvl="1">
              <a:buFont typeface="Wingdings" pitchFamily="2" charset="2"/>
              <a:buChar char="ü"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การให้แสงสว่าง การควบคุมแสง</a:t>
            </a:r>
            <a:endParaRPr lang="en-US" sz="4400" dirty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ความต้องการพิเศษในการเลี้ยงสัตว์ เช่น อดน้ำ อดอาหาร </a:t>
            </a:r>
            <a:r>
              <a:rPr lang="th-TH" sz="4400" dirty="0" smtClean="0">
                <a:latin typeface="BrowalliaUPC" pitchFamily="34" charset="-34"/>
                <a:cs typeface="BrowalliaUPC" pitchFamily="34" charset="-34"/>
              </a:rPr>
              <a:t>ดัดแปลงสูตรอาหารฯลฯ 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(ต้องให้เหตุผลทางวิชาการ </a:t>
            </a:r>
            <a:r>
              <a:rPr lang="th-TH" sz="4400" dirty="0" smtClean="0">
                <a:latin typeface="BrowalliaUPC" pitchFamily="34" charset="-34"/>
                <a:cs typeface="BrowalliaUPC" pitchFamily="34" charset="-34"/>
              </a:rPr>
              <a:t>บอกระยะเวลา ความถื่ การเปลี่ยนแปลง และวิธีการติดตามสุขภาพสัตว์)</a:t>
            </a:r>
            <a:endParaRPr lang="en-US" sz="4400" dirty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ü"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การเลี้ยงสัตว์ในกรณีพิเศษ เช่น เมื่อใช้ </a:t>
            </a:r>
            <a:r>
              <a:rPr lang="en-US" sz="4400" dirty="0">
                <a:latin typeface="BrowalliaUPC" pitchFamily="34" charset="-34"/>
                <a:cs typeface="BrowalliaUPC" pitchFamily="34" charset="-34"/>
              </a:rPr>
              <a:t>metabolic cage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, </a:t>
            </a:r>
            <a:r>
              <a:rPr lang="en-US" sz="4400" dirty="0">
                <a:latin typeface="BrowalliaUPC" pitchFamily="34" charset="-34"/>
                <a:cs typeface="BrowalliaUPC" pitchFamily="34" charset="-34"/>
              </a:rPr>
              <a:t>IVC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, </a:t>
            </a:r>
            <a:r>
              <a:rPr lang="en-US" sz="4400" dirty="0">
                <a:latin typeface="BrowalliaUPC" pitchFamily="34" charset="-34"/>
                <a:cs typeface="BrowalliaUPC" pitchFamily="34" charset="-34"/>
              </a:rPr>
              <a:t>isolator</a:t>
            </a:r>
            <a:r>
              <a:rPr lang="th-TH" sz="4400" dirty="0">
                <a:latin typeface="BrowalliaUPC" pitchFamily="34" charset="-34"/>
                <a:cs typeface="BrowalliaUPC" pitchFamily="34" charset="-34"/>
              </a:rPr>
              <a:t> เป็นต้น</a:t>
            </a:r>
            <a:endParaRPr lang="en-US" sz="44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 descr="http://www.awionline.org/lab_animals/Title-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67841"/>
            <a:ext cx="1676400" cy="138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634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382000" cy="40386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มาตรฐานข้อเสนอ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โครงการขอใช้สัตว์ </a:t>
            </a:r>
            <a:r>
              <a:rPr lang="en-US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(Animal </a:t>
            </a:r>
            <a:r>
              <a:rPr lang="en-US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Protocol)</a:t>
            </a:r>
          </a:p>
          <a:p>
            <a:pPr marL="514350" indent="-514350" algn="l">
              <a:buFont typeface="+mj-lt"/>
              <a:buAutoNum type="arabicPeriod"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ประเด็นที่ต้องกำหนดในข้อเสนอโครงการฯ </a:t>
            </a:r>
            <a:endParaRPr lang="en-US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การเขียน</a:t>
            </a: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ข้อเสนอ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โครงการฯในแต่ละประเด็น</a:t>
            </a:r>
            <a:endParaRPr lang="en-US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http://www.rspca.org.uk/webContent/staticImages/SectionImages/Lab_Anima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5" y="4914899"/>
            <a:ext cx="517207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6740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ระเบียบ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วิธี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วิจัย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marL="0" lvl="1" indent="395288">
              <a:buNone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- การ</a:t>
            </a: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วางแผนการวิจัย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</a:rPr>
              <a:t>(Experimental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</a:rPr>
              <a:t>design)</a:t>
            </a:r>
          </a:p>
          <a:p>
            <a:pPr marL="914400" lvl="1" indent="-341313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แผนการใช้สัตว์ ระยะเวลาในการพักสัตว์ 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341313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การกักกันสัตว์  การให้วัคซีน การรักษาโรคก่อนการใช้สัตว์ (ถ้ามี)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341313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ระบุสถิติที่ใช้ในการวางแผน  การคำนวณจำนวนตัวอย่าง และการวิเคราะห์ผล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341313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การแบ่งกลุ่มศึกษา (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treatment/experimental group, control group)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 marL="914400" lvl="1" indent="-519113">
              <a:buNone/>
            </a:pP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- สาร</a:t>
            </a:r>
            <a:r>
              <a:rPr lang="th-TH" sz="3200" dirty="0">
                <a:latin typeface="BrowalliaUPC" pitchFamily="34" charset="-34"/>
                <a:cs typeface="BrowalliaUPC" pitchFamily="34" charset="-34"/>
              </a:rPr>
              <a:t>/วัสดุ/อุปกรณ์/เชื้อโรค/สารทำละลาย/สารเหนี่ยวนำ/สารเสริมฤทธิ์ ที่นำมาศึกษา </a:t>
            </a:r>
            <a:endParaRPr lang="en-US" sz="3200" dirty="0" smtClean="0">
              <a:latin typeface="BrowalliaUPC" pitchFamily="34" charset="-34"/>
              <a:cs typeface="BrowalliaUPC" pitchFamily="34" charset="-34"/>
            </a:endParaRPr>
          </a:p>
          <a:p>
            <a:pPr marL="914400" lvl="0" indent="-341313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ระบุถึง ชนิด แหล่งที่มา คุณสมบัติ ปริมาณ 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914400" indent="-341313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ระบุถึง อันตราย และวิธีป้องกันอันตราย วิธีการกำจัดสาร/สัตว์หลังการใช้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 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5777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วิธีการปฏิบัติกับสัตว์ </a:t>
            </a:r>
            <a:r>
              <a:rPr lang="en-US" b="1" dirty="0" smtClean="0">
                <a:latin typeface="BrowalliaUPC" pitchFamily="34" charset="-34"/>
                <a:cs typeface="BrowalliaUPC" pitchFamily="34" charset="-34"/>
              </a:rPr>
              <a:t>(Animal procedure)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(ควรเป็นวิธีการที่ไม่ทำให้สัตว์เครียดหรือเจ็บปวด)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 marL="914400" lvl="0" indent="-395288">
              <a:buFont typeface="Wingdings" pitchFamily="2" charset="2"/>
              <a:buChar char="Ø"/>
            </a:pP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ระบุวิธีการและอุปกรณ์ที่ใช้ปฏิบัติการกับสัตว์ </a:t>
            </a:r>
            <a:endParaRPr lang="en-US" sz="2600" dirty="0">
              <a:latin typeface="BrowalliaUPC" pitchFamily="34" charset="-34"/>
              <a:cs typeface="BrowalliaUPC" pitchFamily="34" charset="-34"/>
            </a:endParaRPr>
          </a:p>
          <a:p>
            <a:pPr marL="914400" lvl="0" indent="-395288">
              <a:buFont typeface="Wingdings" pitchFamily="2" charset="2"/>
              <a:buChar char="Ø"/>
            </a:pP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ระบุถึงวิธีการให้และอุปกรณ์ที่ใช้ในการให้สาร/วัสดุ/อุปกรณ์/เชื้อโรค/สารทำละลาย/สารเหนี่ยวนำ ที่นำมาศึกษา ปริมาณของสาร ความถี่และช่วงเวลาที่ให้สาร   </a:t>
            </a:r>
            <a:endParaRPr lang="en-US" sz="2600" dirty="0">
              <a:latin typeface="BrowalliaUPC" pitchFamily="34" charset="-34"/>
              <a:cs typeface="BrowalliaUPC" pitchFamily="34" charset="-34"/>
            </a:endParaRPr>
          </a:p>
          <a:p>
            <a:pPr marL="914400" lvl="0" indent="-395288">
              <a:buFont typeface="Wingdings" pitchFamily="2" charset="2"/>
              <a:buChar char="Ø"/>
            </a:pP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ระบุรายละเอียดของตัวอย่างที่เก็บจากตัวสัตว์  วิธีการและอุปกรณ์ที่ใช้ รวมทั้งขนาดตัวอย่าง ความถี่และช่วงเวลาการเก็บตัวอย่าง</a:t>
            </a:r>
            <a:endParaRPr lang="en-US" sz="2600" dirty="0">
              <a:latin typeface="BrowalliaUPC" pitchFamily="34" charset="-34"/>
              <a:cs typeface="BrowalliaUPC" pitchFamily="34" charset="-34"/>
            </a:endParaRPr>
          </a:p>
          <a:p>
            <a:pPr marL="914400" indent="-395288">
              <a:buFont typeface="Wingdings" pitchFamily="2" charset="2"/>
              <a:buChar char="Ø"/>
            </a:pP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ระบุวิธีการและอุปกรณ์ที่ใช้ในการตรวจติดตามอาการผิดปกติของสัตว์ระหว่างการทดลอง</a:t>
            </a:r>
            <a:r>
              <a:rPr lang="th-TH" sz="2600" b="1" dirty="0">
                <a:latin typeface="BrowalliaUPC" pitchFamily="34" charset="-34"/>
                <a:cs typeface="BrowalliaUPC" pitchFamily="34" charset="-34"/>
              </a:rPr>
              <a:t> </a:t>
            </a:r>
            <a:endParaRPr lang="en-US" sz="2600" dirty="0" smtClean="0">
              <a:latin typeface="BrowalliaUPC" pitchFamily="34" charset="-34"/>
              <a:cs typeface="BrowalliaUPC" pitchFamily="34" charset="-34"/>
            </a:endParaRPr>
          </a:p>
          <a:p>
            <a:pPr marL="0" lvl="1" indent="0">
              <a:buNone/>
            </a:pP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http://blogs.rspca.org.uk/insights/wp-content/uploads/media/Lab-animals-rabbit-300x1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5328221"/>
            <a:ext cx="2076450" cy="13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1053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03312"/>
            <a:ext cx="8229600" cy="5145088"/>
          </a:xfrm>
        </p:spPr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th-TH" sz="3200" b="1" dirty="0" smtClean="0">
                <a:latin typeface="BrowalliaUPC" pitchFamily="34" charset="-34"/>
                <a:cs typeface="BrowalliaUPC" pitchFamily="34" charset="-34"/>
              </a:rPr>
              <a:t>การผ่าตัด การปฏิบัติก่อน-หลังการผ่าตัด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โดยเทคนิคปลอดเชื้อ</a:t>
            </a:r>
            <a:endParaRPr lang="en-US" sz="3200" dirty="0" smtClean="0">
              <a:latin typeface="BrowalliaUPC" pitchFamily="34" charset="-34"/>
              <a:cs typeface="BrowalliaUPC" pitchFamily="34" charset="-34"/>
            </a:endParaRPr>
          </a:p>
          <a:p>
            <a:pPr marL="736600" indent="-341313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ระบุลักษณะของการ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ผ่าตัด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marL="1092200" lvl="0" indent="-355600">
              <a:buFont typeface="Wingdings" pitchFamily="2" charset="2"/>
              <a:buChar char="ü"/>
            </a:pPr>
            <a:r>
              <a:rPr lang="en-US" sz="2800" dirty="0">
                <a:latin typeface="BrowalliaUPC" pitchFamily="34" charset="-34"/>
                <a:cs typeface="BrowalliaUPC" pitchFamily="34" charset="-34"/>
              </a:rPr>
              <a:t>minor/major surgery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1092200" lvl="0" indent="-355600">
              <a:buFont typeface="Wingdings" pitchFamily="2" charset="2"/>
              <a:buChar char="ü"/>
            </a:pPr>
            <a:r>
              <a:rPr lang="en-US" sz="2800" dirty="0">
                <a:latin typeface="BrowalliaUPC" pitchFamily="34" charset="-34"/>
                <a:cs typeface="BrowalliaUPC" pitchFamily="34" charset="-34"/>
              </a:rPr>
              <a:t>survival/non survival surgery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1092200" indent="-355600">
              <a:buFont typeface="Wingdings" pitchFamily="2" charset="2"/>
              <a:buChar char="ü"/>
            </a:pPr>
            <a:r>
              <a:rPr lang="en-US" sz="2800" dirty="0">
                <a:latin typeface="BrowalliaUPC" pitchFamily="34" charset="-34"/>
                <a:cs typeface="BrowalliaUPC" pitchFamily="34" charset="-34"/>
              </a:rPr>
              <a:t>single/multiple surgery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736600" indent="-341313">
              <a:buFont typeface="Wingdings" pitchFamily="2" charset="2"/>
              <a:buChar char="Ø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ระบุ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ขั้นตอน วิธีการ และอุปกรณ์เพื่อเตรียมการก่อนการผ่าตัด ระหว่างการผ่าตัดและหลังการผ่าตัด โดยละเอียด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736600" indent="-341313">
              <a:buFont typeface="Wingdings" pitchFamily="2" charset="2"/>
              <a:buChar char="Ø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ใน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กรณีผ่าตัดหลายครั้ง ให้ระบุตำแหน่งในการผ่าตัดแต่ละครั้ง  และช่วงห่างระหว่างการผ่าตัดแต่ละครั้ง พร้อมให้เหตุผล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736600" indent="-341313">
              <a:buFont typeface="Wingdings" pitchFamily="2" charset="2"/>
              <a:buChar char="Ø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ระบุ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ชื่อและคุณสมบัติของนักวิจัยที่รับผิดชอบการผ่าตัด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marL="0" lvl="1" indent="0">
              <a:buNone/>
            </a:pPr>
            <a:endParaRPr lang="en-US" sz="3200" dirty="0" smtClean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943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การดูแล และตรวจติดตามระหว่างและหลังการผ่าตัด             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ต้องดำเนินการใน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2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ช่วงเวลา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ช่วงระหว่างการผ่าตัดและยังไม่ฟื้นจากยาสลบ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สังเกตและบันทึกสัญญาณชีพ เช่น ชีพจร ความดันเลือด อัตราการหายใจ อุณภูมิกาย ทุกๆ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15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นาที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ให้ออกซิเจน หรือช่วยการหายใจ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ให้ความอบอุ่นร่างกายสัตว์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ป้องกันกระจกตาแห้ง</a:t>
            </a:r>
          </a:p>
          <a:p>
            <a:pPr lvl="2">
              <a:buFont typeface="Wingdings" pitchFamily="2" charset="2"/>
              <a:buChar char="ü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ชดเชยการสูญเสียน้ำในร่างกาย</a:t>
            </a:r>
          </a:p>
          <a:p>
            <a:pPr lvl="1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ช่วงหลังการผ่าตัด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http://cdn4.spiegel.de/images/image-25207-panoV9-xcg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607" y="4088861"/>
            <a:ext cx="2431393" cy="116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2277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th-TH" sz="3200" b="1" dirty="0">
                <a:latin typeface="BrowalliaUPC" pitchFamily="34" charset="-34"/>
                <a:cs typeface="BrowalliaUPC" pitchFamily="34" charset="-34"/>
              </a:rPr>
              <a:t>ช่วง</a:t>
            </a:r>
            <a:r>
              <a:rPr lang="th-TH" sz="3200" b="1" dirty="0" smtClean="0">
                <a:latin typeface="BrowalliaUPC" pitchFamily="34" charset="-34"/>
                <a:cs typeface="BrowalliaUPC" pitchFamily="34" charset="-34"/>
              </a:rPr>
              <a:t>หลัง</a:t>
            </a:r>
            <a:r>
              <a:rPr lang="th-TH" sz="3200" b="1" dirty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3200" b="1" dirty="0" smtClean="0">
                <a:latin typeface="BrowalliaUPC" pitchFamily="34" charset="-34"/>
                <a:cs typeface="BrowalliaUPC" pitchFamily="34" charset="-34"/>
              </a:rPr>
              <a:t>ผ่าตัด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 ระหว่างรอแผลผ่าตัดปิดสนิท (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</a:rPr>
              <a:t>7-10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วัน)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dirty="0" smtClean="0">
                <a:latin typeface="BrowalliaUPC" pitchFamily="34" charset="-34"/>
                <a:cs typeface="BrowalliaUPC" pitchFamily="34" charset="-34"/>
              </a:rPr>
              <a:t>สัตว์ต้องได้รับการดูแลและจดบันทึกประจำวัน สำหรับข้อมูลต่อไปนี้</a:t>
            </a:r>
            <a:endParaRPr lang="en-US" sz="3200" dirty="0" smtClean="0">
              <a:latin typeface="BrowalliaUPC" pitchFamily="34" charset="-34"/>
              <a:cs typeface="BrowalliaUPC" pitchFamily="34" charset="-34"/>
            </a:endParaRPr>
          </a:p>
          <a:p>
            <a:pPr marL="0" lvl="1" indent="0">
              <a:buNone/>
            </a:pPr>
            <a:endParaRPr lang="en-US" sz="3200" dirty="0">
              <a:latin typeface="BrowalliaUPC" pitchFamily="34" charset="-34"/>
              <a:cs typeface="BrowalliaUPC" pitchFamily="34" charset="-34"/>
            </a:endParaRP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สุขภาพร่างกาย การแสดงออกของพฤติกรรมปกติ  กิจกรรม</a:t>
            </a: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สัญญาณบอกความเจ็บปวด และความเครียด</a:t>
            </a:r>
            <a:endParaRPr lang="en-US" sz="2800" dirty="0">
              <a:cs typeface="Cordia New" pitchFamily="34" charset="-34"/>
            </a:endParaRP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การกินอาหาร น้ำ</a:t>
            </a:r>
            <a:endParaRPr lang="en-US" sz="2800" dirty="0">
              <a:cs typeface="Cordia New" pitchFamily="34" charset="-34"/>
            </a:endParaRP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การถ่ายอุจจาระ ปัสสาวะ</a:t>
            </a:r>
            <a:endParaRPr lang="en-US" sz="2800" dirty="0">
              <a:cs typeface="Cordia New" pitchFamily="34" charset="-34"/>
            </a:endParaRP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สภาพของแผล และอุปกรณ์ปิดแผล</a:t>
            </a:r>
            <a:endParaRPr lang="en-US" sz="2800" dirty="0">
              <a:cs typeface="Cordia New" pitchFamily="34" charset="-34"/>
            </a:endParaRPr>
          </a:p>
          <a:p>
            <a:pPr marL="850900" lvl="2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h-TH" sz="2800" dirty="0" smtClean="0">
                <a:cs typeface="Cordia New" pitchFamily="34" charset="-34"/>
              </a:rPr>
              <a:t>การตัดไหม/ด้าย/คลิปเย็บแผล ควรเอาออกได้ </a:t>
            </a:r>
            <a:r>
              <a:rPr lang="en-US" sz="2800" dirty="0" smtClean="0">
                <a:cs typeface="Cordia New" pitchFamily="34" charset="-34"/>
              </a:rPr>
              <a:t>7-10 </a:t>
            </a:r>
            <a:r>
              <a:rPr lang="th-TH" sz="2800" dirty="0" smtClean="0">
                <a:cs typeface="Cordia New" pitchFamily="34" charset="-34"/>
              </a:rPr>
              <a:t>วันหลังการผ่าตัด</a:t>
            </a:r>
            <a:endParaRPr lang="th-TH" sz="28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www.aaalac.org/data1/images/aaalac_slider_1_mous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8162"/>
            <a:ext cx="1977362" cy="12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9755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th-TH" sz="3200" b="1" dirty="0" smtClean="0">
                <a:latin typeface="BrowalliaUPC" pitchFamily="34" charset="-34"/>
                <a:cs typeface="BrowalliaUPC" pitchFamily="34" charset="-34"/>
              </a:rPr>
              <a:t>การบรรเทาความเจ็บปวดของสัตว์ (</a:t>
            </a:r>
            <a:r>
              <a:rPr lang="en-US" sz="3200" b="1" dirty="0" smtClean="0">
                <a:latin typeface="BrowalliaUPC" pitchFamily="34" charset="-34"/>
                <a:cs typeface="BrowalliaUPC" pitchFamily="34" charset="-34"/>
              </a:rPr>
              <a:t>Pain &amp; distress alleviation) </a:t>
            </a:r>
            <a:r>
              <a:rPr lang="th-TH" sz="3200" b="1" dirty="0" smtClean="0">
                <a:latin typeface="BrowalliaUPC" pitchFamily="34" charset="-34"/>
                <a:cs typeface="BrowalliaUPC" pitchFamily="34" charset="-34"/>
              </a:rPr>
              <a:t> </a:t>
            </a:r>
            <a:endParaRPr lang="en-US" sz="3200" b="1" dirty="0" smtClean="0">
              <a:latin typeface="BrowalliaUPC" pitchFamily="34" charset="-34"/>
              <a:cs typeface="BrowalliaUPC" pitchFamily="34" charset="-34"/>
            </a:endParaRPr>
          </a:p>
          <a:p>
            <a:pPr marL="852488" lvl="0" indent="-457200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แสดงให้เห็นแนวโน้มที่จะเกิดความเครียด ความไม่สบายตัวและความเจ็บปวดกับสัตว์ในระหว่างการใช้สัตว์ และหลังการผ่าตัด และระบุวิธีการป้องกันหรือแก้ไข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852488" lvl="0" indent="-457200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กำหนดระดับของความเจ็บปวดที่จะเกิดขึ้นกับสัตว์ตามมาตรฐานสากล พร้อมแนบเอกสารอ้างอิง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852488" indent="-457200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กรณีที่จำเป็นต้องทำให้สัตว์เจ็บปวดแต่ไม่มีการบรรเทาความเจ็บปวดให้แก่สัตว์ ต้องระบุเหตุผลให้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ชัดเจน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ยาสลบ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และยาระงับความเจ็บปวด </a:t>
            </a:r>
            <a:r>
              <a:rPr lang="en-US" b="1" dirty="0">
                <a:latin typeface="BrowalliaUPC" pitchFamily="34" charset="-34"/>
                <a:cs typeface="BrowalliaUPC" pitchFamily="34" charset="-34"/>
              </a:rPr>
              <a:t>(Anesthesia, analgesia</a:t>
            </a:r>
            <a:r>
              <a:rPr lang="en-US" b="1" dirty="0" smtClean="0">
                <a:latin typeface="BrowalliaUPC" pitchFamily="34" charset="-34"/>
                <a:cs typeface="BrowalliaUPC" pitchFamily="34" charset="-34"/>
              </a:rPr>
              <a:t>)</a:t>
            </a: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ระบุชนิด คุณสมบัติ ขนาดที่ใช้ วิถีการให้ยา ระยะเวลาคงฤทธิ์ 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sz="28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154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cs typeface="Cordia New" pitchFamily="34" charset="-34"/>
              </a:rPr>
              <a:t>USDA pain and distress categories:</a:t>
            </a:r>
          </a:p>
          <a:p>
            <a:pPr marL="1541463" indent="-1541463">
              <a:buNone/>
            </a:pPr>
            <a:r>
              <a:rPr lang="en-US" sz="2800" b="1" dirty="0" smtClean="0">
                <a:cs typeface="Cordia New" pitchFamily="34" charset="-34"/>
              </a:rPr>
              <a:t>□</a:t>
            </a:r>
            <a:r>
              <a:rPr lang="en-US" sz="2400" b="1" dirty="0" smtClean="0">
                <a:cs typeface="Cordia New" pitchFamily="34" charset="-34"/>
              </a:rPr>
              <a:t> </a:t>
            </a:r>
            <a:r>
              <a:rPr lang="en-US" sz="2000" b="1" dirty="0" smtClean="0">
                <a:cs typeface="Cordia New" pitchFamily="34" charset="-34"/>
              </a:rPr>
              <a:t>Category </a:t>
            </a:r>
            <a:r>
              <a:rPr lang="en-US" sz="2000" b="1" dirty="0">
                <a:cs typeface="Cordia New" pitchFamily="34" charset="-34"/>
              </a:rPr>
              <a:t>B:</a:t>
            </a:r>
            <a:r>
              <a:rPr lang="en-US" sz="2000" dirty="0">
                <a:cs typeface="Cordia New" pitchFamily="34" charset="-34"/>
              </a:rPr>
              <a:t> Animals being bred, acclimatized, or held for use in teaching, </a:t>
            </a:r>
            <a:r>
              <a:rPr lang="en-US" sz="2000" dirty="0" smtClean="0">
                <a:cs typeface="Cordia New" pitchFamily="34" charset="-34"/>
              </a:rPr>
              <a:t>testing</a:t>
            </a:r>
            <a:r>
              <a:rPr lang="en-US" sz="2000" dirty="0">
                <a:cs typeface="Cordia New" pitchFamily="34" charset="-34"/>
              </a:rPr>
              <a:t>, experiments, research, or surgery but not yet used for such </a:t>
            </a:r>
            <a:r>
              <a:rPr lang="en-US" sz="2000" dirty="0" smtClean="0">
                <a:cs typeface="Cordia New" pitchFamily="34" charset="-34"/>
              </a:rPr>
              <a:t>purposes</a:t>
            </a:r>
            <a:r>
              <a:rPr lang="en-US" sz="2000" dirty="0">
                <a:cs typeface="Cordia New" pitchFamily="34" charset="-34"/>
              </a:rPr>
              <a:t>. Non‐invasive observation of animals in the natural habitat.</a:t>
            </a:r>
          </a:p>
          <a:p>
            <a:pPr marL="1541463" indent="-1541463">
              <a:buNone/>
            </a:pPr>
            <a:r>
              <a:rPr lang="en-US" sz="2800" b="1" dirty="0">
                <a:cs typeface="Cordia New" pitchFamily="34" charset="-34"/>
              </a:rPr>
              <a:t>□</a:t>
            </a:r>
            <a:r>
              <a:rPr lang="en-US" sz="1800" b="1" dirty="0">
                <a:cs typeface="Cordia New" pitchFamily="34" charset="-34"/>
              </a:rPr>
              <a:t> </a:t>
            </a:r>
            <a:r>
              <a:rPr lang="en-US" sz="2000" b="1" dirty="0" smtClean="0">
                <a:cs typeface="Cordia New" pitchFamily="34" charset="-34"/>
              </a:rPr>
              <a:t>Category </a:t>
            </a:r>
            <a:r>
              <a:rPr lang="en-US" sz="2000" b="1" dirty="0">
                <a:cs typeface="Cordia New" pitchFamily="34" charset="-34"/>
              </a:rPr>
              <a:t>C:</a:t>
            </a:r>
            <a:r>
              <a:rPr lang="en-US" sz="2000" dirty="0">
                <a:cs typeface="Cordia New" pitchFamily="34" charset="-34"/>
              </a:rPr>
              <a:t> Animals subjected to procedures that cause no pain or distress, or only momentary or slight pain or distress and do not require the use of pain‐relieving drugs.</a:t>
            </a:r>
          </a:p>
          <a:p>
            <a:pPr marL="1541463" indent="-1541463">
              <a:buNone/>
            </a:pPr>
            <a:r>
              <a:rPr lang="en-US" sz="2800" b="1" dirty="0">
                <a:cs typeface="Cordia New" pitchFamily="34" charset="-34"/>
              </a:rPr>
              <a:t>□</a:t>
            </a:r>
            <a:r>
              <a:rPr lang="en-US" sz="1800" b="1" dirty="0">
                <a:cs typeface="Cordia New" pitchFamily="34" charset="-34"/>
              </a:rPr>
              <a:t> </a:t>
            </a:r>
            <a:r>
              <a:rPr lang="en-US" sz="2000" b="1" dirty="0" smtClean="0">
                <a:cs typeface="Cordia New" pitchFamily="34" charset="-34"/>
              </a:rPr>
              <a:t>Category </a:t>
            </a:r>
            <a:r>
              <a:rPr lang="en-US" sz="2000" b="1" dirty="0">
                <a:cs typeface="Cordia New" pitchFamily="34" charset="-34"/>
              </a:rPr>
              <a:t>D:</a:t>
            </a:r>
            <a:r>
              <a:rPr lang="en-US" sz="2000" dirty="0">
                <a:cs typeface="Cordia New" pitchFamily="34" charset="-34"/>
              </a:rPr>
              <a:t> Animals subjected to potentially painful or stressful procedures for which they receive appropriate anesthetics, analgesics and/or tranquilizer drugs.</a:t>
            </a:r>
          </a:p>
          <a:p>
            <a:pPr marL="1541463" indent="-1541463">
              <a:buNone/>
            </a:pPr>
            <a:r>
              <a:rPr lang="en-US" sz="2800" b="1" dirty="0">
                <a:cs typeface="Cordia New" pitchFamily="34" charset="-34"/>
              </a:rPr>
              <a:t>□</a:t>
            </a:r>
            <a:r>
              <a:rPr lang="en-US" sz="1800" b="1" dirty="0">
                <a:cs typeface="Cordia New" pitchFamily="34" charset="-34"/>
              </a:rPr>
              <a:t> </a:t>
            </a:r>
            <a:r>
              <a:rPr lang="en-US" sz="2000" b="1" dirty="0" smtClean="0">
                <a:cs typeface="Cordia New" pitchFamily="34" charset="-34"/>
              </a:rPr>
              <a:t>Category </a:t>
            </a:r>
            <a:r>
              <a:rPr lang="en-US" sz="2000" b="1" dirty="0">
                <a:cs typeface="Cordia New" pitchFamily="34" charset="-34"/>
              </a:rPr>
              <a:t>E:</a:t>
            </a:r>
            <a:r>
              <a:rPr lang="en-US" sz="2000" dirty="0">
                <a:cs typeface="Cordia New" pitchFamily="34" charset="-34"/>
              </a:rPr>
              <a:t> Animals subjected to potentially painful or stressful procedures that </a:t>
            </a:r>
            <a:r>
              <a:rPr lang="en-US" sz="2000" b="1" dirty="0" smtClean="0">
                <a:cs typeface="Cordia New" pitchFamily="34" charset="-34"/>
              </a:rPr>
              <a:t>are </a:t>
            </a:r>
            <a:r>
              <a:rPr lang="en-US" sz="2000" b="1" dirty="0">
                <a:cs typeface="Cordia New" pitchFamily="34" charset="-34"/>
              </a:rPr>
              <a:t>not</a:t>
            </a:r>
            <a:r>
              <a:rPr lang="en-US" sz="2000" dirty="0">
                <a:cs typeface="Cordia New" pitchFamily="34" charset="-34"/>
              </a:rPr>
              <a:t> relieved with anesthetics, analgesics and/or tranquilizer drugs.  Withholding anesthesia/analgesia must be scientifically justified in writing and approved by the IACUC.</a:t>
            </a:r>
            <a:endParaRPr lang="en-US" sz="1800" dirty="0">
              <a:cs typeface="Cordia New" pitchFamily="34" charset="-34"/>
            </a:endParaRPr>
          </a:p>
          <a:p>
            <a:pPr marL="0" indent="0">
              <a:buNone/>
            </a:pPr>
            <a:endParaRPr lang="en-US" sz="1800" dirty="0">
              <a:cs typeface="Cordia New" pitchFamily="34" charset="-34"/>
            </a:endParaRPr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291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766072"/>
              </p:ext>
            </p:extLst>
          </p:nvPr>
        </p:nvGraphicFramePr>
        <p:xfrm>
          <a:off x="457200" y="1143000"/>
          <a:ext cx="8229600" cy="4993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38400"/>
                <a:gridCol w="3048000"/>
                <a:gridCol w="2743200"/>
              </a:tblGrid>
              <a:tr h="405476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Minimal to Mild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Mild to Moderate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Moderate to Severe Pain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Tail clipping (not bone!)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Minor laparotomy incision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Major laparotomy/organ incision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Superficial tumors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Thyroidectomy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Thoracotomy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 skin incisions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Orchidectomy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/Vasectomy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Heterotopic organ</a:t>
                      </a:r>
                      <a:r>
                        <a:rPr lang="th-TH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transplantation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Ocular 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Caesarean 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Vertebral procedures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Multiple injections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Embryo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Burn procedures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Intracerebral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implantation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Hypophysectomy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Trauma models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Thymectomy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Orthopedic procedures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Vascular access port/catheter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implantation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Cecal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ligation and puncture</a:t>
                      </a:r>
                      <a:endParaRPr lang="en-US" dirty="0"/>
                    </a:p>
                  </a:txBody>
                  <a:tcPr/>
                </a:tc>
              </a:tr>
              <a:tr h="4054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Osmotic pump implant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7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14400" y="6172200"/>
            <a:ext cx="7333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Rodent </a:t>
            </a:r>
            <a:r>
              <a:rPr lang="en-US" sz="1600" dirty="0" smtClean="0"/>
              <a:t>Anesthesia: https://www.vista.ubc.ca/</a:t>
            </a:r>
            <a:r>
              <a:rPr lang="en-US" sz="1600" dirty="0" err="1" smtClean="0"/>
              <a:t>webct</a:t>
            </a:r>
            <a:r>
              <a:rPr lang="en-US" sz="1600" dirty="0" smtClean="0"/>
              <a:t>/</a:t>
            </a:r>
            <a:r>
              <a:rPr lang="en-US" sz="1600" dirty="0" err="1" smtClean="0"/>
              <a:t>urw</a:t>
            </a:r>
            <a:r>
              <a:rPr lang="en-US" sz="1600" dirty="0" smtClean="0"/>
              <a:t>/lc1736951689131</a:t>
            </a:r>
            <a:r>
              <a:rPr lang="en-US" sz="1600" dirty="0"/>
              <a:t>.tp17369..</a:t>
            </a:r>
          </a:p>
        </p:txBody>
      </p:sp>
      <p:sp>
        <p:nvSpPr>
          <p:cNvPr id="10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371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33600" y="1067455"/>
            <a:ext cx="4870244" cy="5327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oup 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603293"/>
              </p:ext>
            </p:extLst>
          </p:nvPr>
        </p:nvGraphicFramePr>
        <p:xfrm>
          <a:off x="457200" y="1600200"/>
          <a:ext cx="8229600" cy="5118475"/>
        </p:xfrm>
        <a:graphic>
          <a:graphicData uri="http://schemas.openxmlformats.org/drawingml/2006/table">
            <a:tbl>
              <a:tblPr/>
              <a:tblGrid>
                <a:gridCol w="1090613"/>
                <a:gridCol w="2879725"/>
                <a:gridCol w="1800225"/>
                <a:gridCol w="1152525"/>
                <a:gridCol w="1306512"/>
              </a:tblGrid>
              <a:tr h="464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Species</a:t>
                      </a:r>
                      <a:endParaRPr kumimoji="0" lang="th-TH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Anesthesia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Dose &amp; Route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Onset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Duration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38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Mouse</a:t>
                      </a:r>
                      <a:endParaRPr kumimoji="0" lang="th-TH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Ketamine (30mg/ml)+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xylazine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(4mg/ml)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- 0.1-0.2 ml/25g (IM,IP)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3-5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30-40 min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pentobarbital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- 50 mg/kg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(IP)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(40-90)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5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30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5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Rat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Ketamine (60mg/ml)+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xylazine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(8mg/ml)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0.1-0.2 ml/250g (IM,IP)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3-5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30-40 min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pentobarbital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  <a:defRPr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50 mg/kg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5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120 min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8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telazol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tiletamine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50 mg +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zolazepam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50 mg/ml)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  <a:defRPr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20 mg/kg (IP)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3-5 min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30-60 min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990600"/>
            <a:ext cx="4870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ตัวอย่างยาสลบที่แนะนำสำหรับสัตว์ฟันแทะ</a:t>
            </a:r>
            <a:endParaRPr lang="en-US" sz="2800" b="1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10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635750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611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Autofit/>
          </a:bodyPr>
          <a:lstStyle/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นำสัตว์ไปใช้นอก</a:t>
            </a:r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สถานที่</a:t>
            </a:r>
            <a:endParaRPr lang="en-US" sz="2800" b="1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ระบุสถานที่ที่จะนำไปใช้ วิธีการนำสัตว์ออกจากสถานที่เลี้ยง </a:t>
            </a:r>
            <a:endParaRPr lang="en-US" sz="2400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เหตุผล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ความจำเป็นที่ต้องนำไปใช้นอกสถานที่ </a:t>
            </a:r>
            <a:endParaRPr lang="en-US" sz="2400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ระยะเวลา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ที่จะนำสัตว์ไปใช้ </a:t>
            </a:r>
            <a:endParaRPr lang="en-US" sz="2400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2400" dirty="0" smtClean="0">
                <a:latin typeface="BrowalliaUPC" pitchFamily="34" charset="-34"/>
                <a:cs typeface="BrowalliaUPC" pitchFamily="34" charset="-34"/>
              </a:rPr>
              <a:t>ระบุ</a:t>
            </a: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วิธีการจัดการกับสัตว์หลังสิ้นสุดการใช้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จุด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ยุติการทดลอง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  (Experimental </a:t>
            </a:r>
            <a:r>
              <a:rPr lang="en-US" sz="2800" b="1" dirty="0" smtClean="0">
                <a:latin typeface="BrowalliaUPC" pitchFamily="34" charset="-34"/>
                <a:cs typeface="BrowalliaUPC" pitchFamily="34" charset="-34"/>
              </a:rPr>
              <a:t>endpoint)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b="1" dirty="0" smtClean="0">
                <a:latin typeface="BrowalliaUPC" pitchFamily="34" charset="-34"/>
                <a:cs typeface="BrowalliaUPC" pitchFamily="34" charset="-34"/>
              </a:rPr>
              <a:t>Humane </a:t>
            </a:r>
            <a:r>
              <a:rPr lang="en-US" sz="2400" b="1" dirty="0">
                <a:latin typeface="BrowalliaUPC" pitchFamily="34" charset="-34"/>
                <a:cs typeface="BrowalliaUPC" pitchFamily="34" charset="-34"/>
              </a:rPr>
              <a:t>e</a:t>
            </a:r>
            <a:r>
              <a:rPr lang="en-US" sz="2400" b="1" dirty="0" smtClean="0">
                <a:latin typeface="BrowalliaUPC" pitchFamily="34" charset="-34"/>
                <a:cs typeface="BrowalliaUPC" pitchFamily="34" charset="-34"/>
              </a:rPr>
              <a:t>ndpoint</a:t>
            </a:r>
          </a:p>
          <a:p>
            <a:pPr marL="914400" lvl="1" indent="-284163">
              <a:buFont typeface="Wingdings" pitchFamily="2" charset="2"/>
              <a:buChar char="ü"/>
            </a:pP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กรณีที่การศึกษานั้นทำให้สัตว์เจ็บปวดทรมาน ให้กำหนดจุดยุติการทดลอง เมื่อได้ผลการทดลองที่สมบูรณ์แล้ว โดยไม่ต้องรอให้สัตว์ทรมานจนตายเอง หรือสิ้นสุดโครงการ </a:t>
            </a:r>
            <a:endParaRPr lang="en-US" sz="2400" dirty="0" smtClean="0">
              <a:latin typeface="BrowalliaUPC" pitchFamily="34" charset="-34"/>
              <a:cs typeface="BrowalliaUPC" pitchFamily="34" charset="-34"/>
            </a:endParaRPr>
          </a:p>
          <a:p>
            <a:pPr marL="914400" lvl="1" indent="-284163">
              <a:buFont typeface="Wingdings" pitchFamily="2" charset="2"/>
              <a:buChar char="ü"/>
            </a:pP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ระบุเกณฑ์พิจารณาจุดสิ้นสุดการทดลองเพื่อทำให้สัตว์ตายอย่างสงบในระหว่างการทดลองโดยไม่ต้องรอให้สัตว์ตายเอง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b="1" dirty="0" smtClean="0">
                <a:latin typeface="BrowalliaUPC" pitchFamily="34" charset="-34"/>
                <a:cs typeface="BrowalliaUPC" pitchFamily="34" charset="-34"/>
              </a:rPr>
              <a:t>Death </a:t>
            </a:r>
            <a:r>
              <a:rPr lang="en-US" sz="2400" b="1" dirty="0">
                <a:latin typeface="BrowalliaUPC" pitchFamily="34" charset="-34"/>
                <a:cs typeface="BrowalliaUPC" pitchFamily="34" charset="-34"/>
              </a:rPr>
              <a:t>as </a:t>
            </a:r>
            <a:r>
              <a:rPr lang="en-US" sz="2400" b="1" dirty="0" smtClean="0">
                <a:latin typeface="BrowalliaUPC" pitchFamily="34" charset="-34"/>
                <a:cs typeface="BrowalliaUPC" pitchFamily="34" charset="-34"/>
              </a:rPr>
              <a:t>an endpoint</a:t>
            </a:r>
          </a:p>
          <a:p>
            <a:pPr marL="914400" lvl="1" indent="-220663">
              <a:buFont typeface="Wingdings" pitchFamily="2" charset="2"/>
              <a:buChar char="ü"/>
            </a:pPr>
            <a:r>
              <a:rPr lang="th-TH" sz="2400" dirty="0">
                <a:latin typeface="BrowalliaUPC" pitchFamily="34" charset="-34"/>
                <a:cs typeface="BrowalliaUPC" pitchFamily="34" charset="-34"/>
              </a:rPr>
              <a:t>ระบุเหตุผลความจำเป็นที่จะใช้การตายเป็นจุดสิ้นสุดการทดลอง</a:t>
            </a:r>
            <a:endParaRPr lang="en-US" sz="24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sz="2000" dirty="0" smtClean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7808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สภาวิจัยแห่งชาติ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โดยสถาบันพัฒนาการดำเนินการต่อสัตว์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เพื่องานทางวิทยาศาสตร์ (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สพสว.) จัดทำมาตรฐาน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การเลี้ยงและใช้สัตว์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รวมทั้งเกณฑ์การพิจารณาข้อเสนอ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โครงการขอใช้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สัตว์ฯ และแบบฟอร์มข้อเสนอขอใช้สัตว์ฯ เพื่อให้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หน่วยงานต่างๆนำไปใช้โดยมีบรรทัดฐานเดียวกัน 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หลักเกณท์ในการกำหนดมาตรฐาน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ฯ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จรรยาบรรณกา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รดำเนินการต่อสัตว์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เพื่องานทางวิทยาศาสตร์ สภาวิจัยแห่งชาติ</a:t>
            </a:r>
          </a:p>
          <a:p>
            <a:pPr lvl="1"/>
            <a:r>
              <a:rPr lang="th-TH" dirty="0">
                <a:latin typeface="BrowalliaUPC" pitchFamily="34" charset="-34"/>
                <a:cs typeface="BrowalliaUPC" pitchFamily="34" charset="-34"/>
              </a:rPr>
              <a:t>แนวทางการพิจารณาโครงการขอใช้สัตว์เพื่องานทางวิทยาศาสตร์ของคณะกรรมการกำกับดูแลการเลี้ยงและการใช้สัตว์ประจำสถาบัน (คกส 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IACUC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) ของหน่วยงานนานาชาติ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36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มาตรฐานข้อเสนอโครงการฯ </a:t>
            </a:r>
            <a:r>
              <a:rPr lang="en-US" sz="32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(Animal Protocol</a:t>
            </a:r>
            <a:r>
              <a:rPr lang="en-US" sz="36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29201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/>
          </a:bodyPr>
          <a:lstStyle/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การดำเนินการกับสัตว์หลังการสิ้นสุดโครงการ</a:t>
            </a:r>
            <a:endParaRPr lang="en-US" sz="2800" b="1" dirty="0" smtClean="0">
              <a:latin typeface="BrowalliaUPC" pitchFamily="34" charset="-34"/>
              <a:cs typeface="BrowalliaUPC" pitchFamily="34" charset="-34"/>
            </a:endParaRPr>
          </a:p>
          <a:p>
            <a:pPr marL="798513" indent="-457200">
              <a:buFont typeface="Wingdings" pitchFamily="2" charset="2"/>
              <a:buChar char="Ø"/>
            </a:pP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ระบุวิธีการดำเนินการกับสัตว์หลังสิ้นสุดโครงการ หากไม่ทำให้สัตว์ตายต้องระบุเหตุผลและวิธีการจัดการกับสัตว์ต่อไป</a:t>
            </a:r>
            <a:endParaRPr lang="en-US" sz="2600" dirty="0">
              <a:latin typeface="BrowalliaUPC" pitchFamily="34" charset="-34"/>
              <a:cs typeface="BrowalliaUPC" pitchFamily="34" charset="-34"/>
            </a:endParaRPr>
          </a:p>
          <a:p>
            <a:pPr marL="798513" indent="-457200">
              <a:buFont typeface="Wingdings" pitchFamily="2" charset="2"/>
              <a:buChar char="Ø"/>
            </a:pPr>
            <a:r>
              <a:rPr lang="th-TH" sz="2600" dirty="0" smtClean="0">
                <a:latin typeface="BrowalliaUPC" pitchFamily="34" charset="-34"/>
                <a:cs typeface="BrowalliaUPC" pitchFamily="34" charset="-34"/>
              </a:rPr>
              <a:t>กรณี</a:t>
            </a:r>
            <a:r>
              <a:rPr lang="th-TH" sz="2600" dirty="0">
                <a:latin typeface="BrowalliaUPC" pitchFamily="34" charset="-34"/>
                <a:cs typeface="BrowalliaUPC" pitchFamily="34" charset="-34"/>
              </a:rPr>
              <a:t>ที่จะนำสัตว์ไปใช้ในโครงการอื่นให้ระบุเหตุผลพร้อมทั้งเสนอโครงการใหม่แนบมาด้วย</a:t>
            </a:r>
            <a:endParaRPr lang="en-US" sz="2600" dirty="0" smtClean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ทำให้สัตว์ตายอย่างสงบ </a:t>
            </a:r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sz="2800" b="1" dirty="0" smtClean="0">
                <a:latin typeface="BrowalliaUPC" pitchFamily="34" charset="-34"/>
                <a:cs typeface="BrowalliaUPC" pitchFamily="34" charset="-34"/>
              </a:rPr>
              <a:t>Euthanasia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)  </a:t>
            </a:r>
            <a:endParaRPr lang="en-US" sz="2800" b="1" dirty="0" smtClean="0">
              <a:latin typeface="BrowalliaUPC" pitchFamily="34" charset="-34"/>
              <a:cs typeface="BrowalliaUPC" pitchFamily="34" charset="-34"/>
            </a:endParaRPr>
          </a:p>
          <a:p>
            <a:pPr marL="798513" indent="-457200">
              <a:buFont typeface="Wingdings" pitchFamily="2" charset="2"/>
              <a:buChar char="Ø"/>
            </a:pPr>
            <a:r>
              <a:rPr lang="th-TH" sz="2600" dirty="0"/>
              <a:t>ระบุวิธีการ อุปกรณ์ และเหตุผล เพื่อทำให้สัตว์ตายอย่างสงบที่เป็นที่ยอมรับตามมาตรฐานสากลพร้อมหลักฐานอ้างอิง</a:t>
            </a:r>
            <a:endParaRPr lang="en-US" sz="2600" dirty="0"/>
          </a:p>
          <a:p>
            <a:pPr marL="798513" indent="-457200">
              <a:buFont typeface="Wingdings" pitchFamily="2" charset="2"/>
              <a:buChar char="Ø"/>
            </a:pPr>
            <a:r>
              <a:rPr lang="th-TH" sz="2600" dirty="0" smtClean="0"/>
              <a:t>ระบุ</a:t>
            </a:r>
            <a:r>
              <a:rPr lang="th-TH" sz="2600" dirty="0"/>
              <a:t>วิธีการตรวจสอบการตายของสัตว์</a:t>
            </a:r>
            <a:endParaRPr lang="en-US" sz="26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sz="2800" b="1" dirty="0">
                <a:latin typeface="BrowalliaUPC" pitchFamily="34" charset="-34"/>
                <a:cs typeface="BrowalliaUPC" pitchFamily="34" charset="-34"/>
              </a:rPr>
              <a:t>ผ่าซากสัตว์ </a:t>
            </a:r>
            <a:r>
              <a:rPr lang="en-US" sz="2800" b="1" dirty="0">
                <a:latin typeface="BrowalliaUPC" pitchFamily="34" charset="-34"/>
                <a:cs typeface="BrowalliaUPC" pitchFamily="34" charset="-34"/>
              </a:rPr>
              <a:t>(Necropsy</a:t>
            </a:r>
            <a:r>
              <a:rPr lang="en-US" sz="2800" b="1" dirty="0" smtClean="0">
                <a:latin typeface="BrowalliaUPC" pitchFamily="34" charset="-34"/>
                <a:cs typeface="BrowalliaUPC" pitchFamily="34" charset="-34"/>
              </a:rPr>
              <a:t>)</a:t>
            </a:r>
          </a:p>
          <a:p>
            <a:pPr marL="803275" lvl="0" indent="-461963">
              <a:buFont typeface="Wingdings" pitchFamily="2" charset="2"/>
              <a:buChar char="Ø"/>
            </a:pPr>
            <a:r>
              <a:rPr lang="th-TH" sz="2800" dirty="0"/>
              <a:t>ระบุวิธีการ สถานที่ และการป้องกันการแพร่กระจายของเชื้อโรค ในการผ่าซากสัตว์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365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latin typeface="BrowalliaUPC" pitchFamily="34" charset="-34"/>
                <a:cs typeface="BrowalliaUPC" pitchFamily="34" charset="-34"/>
              </a:rPr>
              <a:t>การทำให้สัตว์ตายอย่างสงบ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มีหลายวิธีที่เป็นที่ยอมรับได้</a:t>
            </a:r>
          </a:p>
          <a:p>
            <a:pPr lvl="1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การรมด้วยแก๊ล </a:t>
            </a:r>
          </a:p>
          <a:p>
            <a:pPr lvl="2">
              <a:buFont typeface="Wingdings" pitchFamily="2" charset="2"/>
              <a:buChar char="ü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แก๊สฮาโลเธน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800" dirty="0" err="1" smtClean="0">
                <a:latin typeface="BrowalliaUPC" pitchFamily="34" charset="-34"/>
                <a:cs typeface="BrowalliaUPC" pitchFamily="34" charset="-34"/>
              </a:rPr>
              <a:t>isoflurane</a:t>
            </a:r>
            <a:endParaRPr lang="th-TH" sz="2800" dirty="0" smtClean="0">
              <a:latin typeface="BrowalliaUPC" pitchFamily="34" charset="-34"/>
              <a:cs typeface="BrowalliaUPC" pitchFamily="34" charset="-34"/>
            </a:endParaRPr>
          </a:p>
          <a:p>
            <a:pPr lvl="2">
              <a:buFont typeface="Wingdings" pitchFamily="2" charset="2"/>
              <a:buChar char="ü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แก๊สคาร์บอนไดออกไซด์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(70%)</a:t>
            </a:r>
            <a:endParaRPr lang="th-TH" sz="2800" dirty="0" smtClean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 การใช้ยาสลบเกินขนาด</a:t>
            </a:r>
            <a:endParaRPr lang="en-US" dirty="0" smtClean="0">
              <a:latin typeface="BrowalliaUPC" pitchFamily="34" charset="-34"/>
              <a:cs typeface="BrowalliaUPC" pitchFamily="34" charset="-34"/>
            </a:endParaRPr>
          </a:p>
          <a:p>
            <a:pPr lvl="2">
              <a:buFont typeface="Wingdings" pitchFamily="2" charset="2"/>
              <a:buChar char="ü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Pentobarbital, Chloral hydrate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lvl="2">
              <a:buFont typeface="Wingdings" pitchFamily="2" charset="2"/>
              <a:buChar char="ü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800" dirty="0" err="1">
                <a:latin typeface="BrowalliaUPC" pitchFamily="34" charset="-34"/>
                <a:cs typeface="BrowalliaUPC" pitchFamily="34" charset="-34"/>
              </a:rPr>
              <a:t>Tricaine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800" dirty="0" err="1">
                <a:latin typeface="BrowalliaUPC" pitchFamily="34" charset="-34"/>
                <a:cs typeface="BrowalliaUPC" pitchFamily="34" charset="-34"/>
              </a:rPr>
              <a:t>methanesulfonate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 (amphibian, fish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lvl="2">
              <a:buFont typeface="Wingdings" pitchFamily="2" charset="2"/>
              <a:buChar char="ü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Magnesium salts, </a:t>
            </a:r>
            <a:r>
              <a:rPr lang="en-US" sz="2800" dirty="0" err="1" smtClean="0">
                <a:latin typeface="BrowalliaUPC" pitchFamily="34" charset="-34"/>
                <a:cs typeface="BrowalliaUPC" pitchFamily="34" charset="-34"/>
              </a:rPr>
              <a:t>eugenol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, ethanol (aquatic invertebrates)</a:t>
            </a:r>
            <a:endParaRPr lang="th-TH" sz="2800" b="1" dirty="0" smtClean="0">
              <a:latin typeface="BrowalliaUPC" pitchFamily="34" charset="-34"/>
              <a:cs typeface="BrowalliaUPC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 การใช้วิธีทางกายภาพ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marL="1257300" lvl="1" indent="-3429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ตัดคอด้วย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 Guillotine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1257300" lvl="1" indent="-342900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ดึงคอ 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c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ervical dislocation)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ใช้กับหนูเมาส์ หรือลูกหนูแรท</a:t>
            </a:r>
            <a:endParaRPr lang="th-TH" dirty="0">
              <a:latin typeface="BrowalliaUPC" pitchFamily="34" charset="-34"/>
              <a:cs typeface="BrowalliaUPC" pitchFamily="34" charset="-34"/>
            </a:endParaRPr>
          </a:p>
          <a:p>
            <a:pPr lvl="2"/>
            <a:endParaRPr lang="en-US" sz="2800" b="1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3718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เนื้อหาของโครงการฯ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กำจัด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ซาก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ระบุวิธีการเก็บ กำจัดและทำลายซากสัตว์และวัสดุที่ใช้แล้ว เพื่อป้องกันการแพร่กระจายของเชื้อโรค สารพิษ มลพิษ สู่สิ่งแวดล้อม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ปฏิบัติการพิเศษอื่นๆ</a:t>
            </a:r>
            <a:r>
              <a:rPr lang="en-US" b="1" dirty="0">
                <a:latin typeface="BrowalliaUPC" pitchFamily="34" charset="-34"/>
                <a:cs typeface="BrowalliaUPC" pitchFamily="34" charset="-34"/>
              </a:rPr>
              <a:t>  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(ถ้ามี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marL="920750" lvl="0" indent="-457200">
              <a:buFont typeface="Wingdings" pitchFamily="2" charset="2"/>
              <a:buChar char="Ø"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ระบุสถานที่ วัสดุอุปกรณ์ และวิธีการ ที่ใช้ปฏิบัติการพิเศษ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  <a:p>
            <a:pPr lvl="0"/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อุปกรณ์</a:t>
            </a:r>
            <a:r>
              <a:rPr lang="th-TH" b="1" dirty="0">
                <a:latin typeface="BrowalliaUPC" pitchFamily="34" charset="-34"/>
                <a:cs typeface="BrowalliaUPC" pitchFamily="34" charset="-34"/>
              </a:rPr>
              <a:t>เพื่อป้องกันอันตรายกับผู้ปฏิบัติงาน การป้องกันการแพร่กระจายของสารพิษ/เชื้อ</a:t>
            </a:r>
            <a:r>
              <a:rPr lang="th-TH" b="1" dirty="0" smtClean="0">
                <a:latin typeface="BrowalliaUPC" pitchFamily="34" charset="-34"/>
                <a:cs typeface="BrowalliaUPC" pitchFamily="34" charset="-34"/>
              </a:rPr>
              <a:t>โรค</a:t>
            </a:r>
            <a:endParaRPr lang="en-US" b="1" dirty="0" smtClean="0">
              <a:latin typeface="BrowalliaUPC" pitchFamily="34" charset="-34"/>
              <a:cs typeface="BrowalliaUPC" pitchFamily="34" charset="-34"/>
            </a:endParaRPr>
          </a:p>
          <a:p>
            <a:pPr marL="920750" indent="-457200">
              <a:buFont typeface="Wingdings" pitchFamily="2" charset="2"/>
              <a:buChar char="Ø"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ระบุอุปกรณ์เพื่อป้องกันอันตรายต่อผู้ปฏิบัติงาน เ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ช่น</a:t>
            </a:r>
            <a:r>
              <a:rPr lang="en-US" sz="3000" dirty="0" smtClean="0">
                <a:latin typeface="BrowalliaUPC" pitchFamily="34" charset="-34"/>
                <a:cs typeface="BrowalliaUPC" pitchFamily="34" charset="-34"/>
              </a:rPr>
              <a:t> personal protective equipment (PPE)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  <a:p>
            <a:pPr marL="920750" indent="-457200">
              <a:buFont typeface="Wingdings" pitchFamily="2" charset="2"/>
              <a:buChar char="Ø"/>
            </a:pP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ระบุ</a:t>
            </a:r>
            <a:r>
              <a:rPr lang="th-TH" sz="3000" dirty="0">
                <a:latin typeface="BrowalliaUPC" pitchFamily="34" charset="-34"/>
                <a:cs typeface="BrowalliaUPC" pitchFamily="34" charset="-34"/>
              </a:rPr>
              <a:t>อุปกรณ์เพื่อป้องกันการแพร่กระจายของสารพิษ/เชื้อ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โรค เช่น </a:t>
            </a:r>
            <a:r>
              <a:rPr lang="en-US" sz="3000" dirty="0" smtClean="0">
                <a:latin typeface="BrowalliaUPC" pitchFamily="34" charset="-34"/>
                <a:cs typeface="BrowalliaUPC" pitchFamily="34" charset="-34"/>
              </a:rPr>
              <a:t>IVC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  <a:p>
            <a:pPr marL="920750" indent="-457200">
              <a:buFont typeface="Wingdings" pitchFamily="2" charset="2"/>
              <a:buChar char="Ø"/>
            </a:pP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ระบุ</a:t>
            </a:r>
            <a:r>
              <a:rPr lang="th-TH" sz="3000" dirty="0">
                <a:latin typeface="BrowalliaUPC" pitchFamily="34" charset="-34"/>
                <a:cs typeface="BrowalliaUPC" pitchFamily="34" charset="-34"/>
              </a:rPr>
              <a:t>อุปกรณ์เพื่อป้องกันอันตรายจากการปฏิบัติงานกับ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สัตว์ เช่น</a:t>
            </a:r>
            <a:r>
              <a:rPr lang="en-US" sz="3000" dirty="0" smtClean="0">
                <a:latin typeface="BrowalliaUPC" pitchFamily="34" charset="-34"/>
                <a:cs typeface="BrowalliaUPC" pitchFamily="34" charset="-34"/>
              </a:rPr>
              <a:t> biosafety cabinet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6187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บรรณานุกรม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เกณฑ์การพิจารณาข้อเสนอโครงการขอใช้สัตว์เพื่องานทางวิทยาศาสตร์ และแบบฟอร์ม</a:t>
            </a:r>
            <a:r>
              <a:rPr lang="th-TH" dirty="0"/>
              <a:t>ข้อเสนอโครงการขอใช้สัตว์เพื่องานทาง</a:t>
            </a:r>
            <a:r>
              <a:rPr lang="th-TH" dirty="0" smtClean="0"/>
              <a:t>วิทยาศาสตร์ สภาวิจัยแห่งชาติ ๒๕๕๘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AVMA Guidelines for the Euthanasia of Animals: </a:t>
            </a:r>
            <a:r>
              <a:rPr lang="en-US" dirty="0"/>
              <a:t>Edition 2013, https://www.avma.org/KB/Policies/Documents/euthanasia.pdf</a:t>
            </a:r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6746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อภิปราย/ซักถาม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bu.edu/animalcare/files/2010/06/lasc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4280338" cy="321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3505200" y="1382110"/>
            <a:ext cx="3333750" cy="1524000"/>
          </a:xfrm>
          <a:prstGeom prst="cloud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cap="all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ขอบคุณครับ</a:t>
            </a:r>
            <a:endParaRPr lang="en-US" sz="4000" b="1" cap="all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1794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75"/>
            <a:ext cx="8229600" cy="5724525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ส่วนที่ ๑ ข้อมูลของ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โครงการฯ (เพื่อประโยชน์ในการจัดการเอกสารของ คกส.)</a:t>
            </a:r>
            <a:endParaRPr lang="th-TH" dirty="0">
              <a:latin typeface="BrowalliaUPC" pitchFamily="34" charset="-34"/>
              <a:cs typeface="BrowalliaUPC" pitchFamily="34" charset="-34"/>
            </a:endParaRPr>
          </a:p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ส่วนที่ ๒ เนื้อหาของ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โครงการฯ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บทคัดย่อโครงการที่เสนอขอใช้สัตว์ 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(Executive summary)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บทนำ และหลักการ (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Background &amp; Rationale)</a:t>
            </a:r>
            <a:endParaRPr lang="th-TH" sz="3200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วัตถุประสงค์ 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(Objective)</a:t>
            </a:r>
            <a:endParaRPr lang="th-TH" sz="3200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ประโยชน์ของโครงการฯ 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(Benefits/Anticipated outcome)</a:t>
            </a:r>
            <a:endParaRPr lang="th-TH" sz="3200" dirty="0">
              <a:latin typeface="BrowalliaUPC" pitchFamily="34" charset="-34"/>
              <a:cs typeface="BrowalliaUPC" pitchFamily="34" charset="-34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เหตุผลความจำเป็น </a:t>
            </a:r>
            <a:r>
              <a:rPr lang="en-US" sz="3200" dirty="0">
                <a:latin typeface="BrowalliaUPC" pitchFamily="34" charset="-34"/>
                <a:cs typeface="BrowalliaUPC" pitchFamily="34" charset="-34"/>
              </a:rPr>
              <a:t>(Justification)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th-TH" sz="3200" dirty="0">
                <a:latin typeface="BrowalliaUPC" pitchFamily="34" charset="-34"/>
                <a:cs typeface="BrowalliaUPC" pitchFamily="34" charset="-34"/>
              </a:rPr>
              <a:t>สถานที่เลี้ยงและใช้สัตว์</a:t>
            </a:r>
            <a:endParaRPr lang="en-US" sz="3200" dirty="0">
              <a:latin typeface="BrowalliaUPC" pitchFamily="34" charset="-34"/>
              <a:cs typeface="BrowalliaUPC" pitchFamily="34" charset="-34"/>
            </a:endParaRPr>
          </a:p>
          <a:p>
            <a:pPr lvl="1"/>
            <a:endParaRPr lang="th-TH" sz="3200" dirty="0">
              <a:latin typeface="BrowalliaUPC" pitchFamily="34" charset="-34"/>
              <a:cs typeface="BrowalliaUPC" pitchFamily="34" charset="-34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ประเด็นที่ต้องกำหนดในข้อเสนอโครงการฯ 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898246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ระบบ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การเลี้ยง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ระยะเวลาของโครงการใช้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สัตว์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ข้อมูลเกี่ยวกับสัตว์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การใช้สัตว์ป่า/สัตว์ธรรมชาติ/สัตว์เลี้ยง (ถ้ามี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การเลี้ยงสัตว์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ระเบียบวิธี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วิจัย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การผ่าตัด การปฏิบัติก่อน-หลังการผ่าตัด โดยเทคนิคปลอดเชื้อ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การบรรเทาความเจ็บปวดของสัตว์ (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Pain &amp; distress alleviation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ยาสลบและยาระงับความเจ็บปวด 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(Anesthesia, analgesia)</a:t>
            </a:r>
          </a:p>
          <a:p>
            <a:pPr marL="0" lvl="0" indent="0">
              <a:buNone/>
            </a:pP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lvl="0">
              <a:buFontTx/>
              <a:buChar char="-"/>
            </a:pPr>
            <a:endParaRPr lang="th-TH" dirty="0" smtClean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ประเด็นที่ต้องกำหนดในข้อเสนอโครงการฯ 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(ต่อ)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0711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นำสัตว์ไปใช้นอกสถานที่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จุด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ยุติการทดลอง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  (Experimental endpoint)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ดำเนินการกับสัตว์หลังการสิ้นสุดโครงการ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ทำให้สัตว์ตายอย่างสงบ (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Euthanasia) 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ผ่าซากสัตว์ 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(Necropsy)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การ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กำจัด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ซาก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การปฏิบัติการพิเศษอื่นๆ</a:t>
            </a:r>
            <a:r>
              <a:rPr lang="en-US" dirty="0">
                <a:latin typeface="BrowalliaUPC" pitchFamily="34" charset="-34"/>
                <a:cs typeface="BrowalliaUPC" pitchFamily="34" charset="-34"/>
              </a:rPr>
              <a:t>  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(ถ้ามี)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th-TH" dirty="0">
                <a:latin typeface="BrowalliaUPC" pitchFamily="34" charset="-34"/>
                <a:cs typeface="BrowalliaUPC" pitchFamily="34" charset="-34"/>
              </a:rPr>
              <a:t>อุปกรณ์เพื่อป้องกันอันตรายกับผู้ปฏิบัติงาน การป้องกันการแพร่กระจายของสารพิษ/เชื้อโรค</a:t>
            </a:r>
            <a:endParaRPr lang="en-US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ประเด็นที่ต้องกำหนดในข้อเสนอโครงการฯ 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(ต่อ)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08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การเขียนข้อเสนอโครงการฯในแต่ละประเด็น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sz="3300" b="1" dirty="0" smtClean="0">
                <a:latin typeface="BrowalliaUPC" pitchFamily="34" charset="-34"/>
                <a:cs typeface="BrowalliaUPC" pitchFamily="34" charset="-34"/>
              </a:rPr>
              <a:t>ส่วนที่ ๑ ข้อมูลของโครงการ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300" dirty="0">
                <a:latin typeface="BrowalliaUPC" pitchFamily="34" charset="-34"/>
                <a:cs typeface="BrowalliaUPC" pitchFamily="34" charset="-34"/>
              </a:rPr>
              <a:t>ชื่อโครงการวิจัยหลัก </a:t>
            </a:r>
            <a:r>
              <a:rPr lang="en-US" sz="3300" dirty="0">
                <a:latin typeface="BrowalliaUPC" pitchFamily="34" charset="-34"/>
                <a:cs typeface="BrowalliaUPC" pitchFamily="34" charset="-34"/>
              </a:rPr>
              <a:t>(Major Research Project) (</a:t>
            </a:r>
            <a:r>
              <a:rPr lang="th-TH" sz="3300" dirty="0">
                <a:latin typeface="BrowalliaUPC" pitchFamily="34" charset="-34"/>
                <a:cs typeface="BrowalliaUPC" pitchFamily="34" charset="-34"/>
              </a:rPr>
              <a:t>ถ้ามี</a:t>
            </a:r>
            <a:r>
              <a:rPr lang="th-TH" sz="3300" dirty="0" smtClean="0">
                <a:latin typeface="BrowalliaUPC" pitchFamily="34" charset="-34"/>
                <a:cs typeface="BrowalliaUPC" pitchFamily="34" charset="-34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300" dirty="0">
                <a:latin typeface="BrowalliaUPC" pitchFamily="34" charset="-34"/>
                <a:cs typeface="BrowalliaUPC" pitchFamily="34" charset="-34"/>
              </a:rPr>
              <a:t>ชื่อโครงการที่ใช้สัตว์</a:t>
            </a:r>
            <a:r>
              <a:rPr lang="en-US" sz="3300" dirty="0">
                <a:latin typeface="BrowalliaUPC" pitchFamily="34" charset="-34"/>
                <a:cs typeface="BrowalliaUPC" pitchFamily="34" charset="-34"/>
              </a:rPr>
              <a:t> (Animal Protocol</a:t>
            </a:r>
            <a:r>
              <a:rPr lang="en-US" sz="33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th-TH" sz="3300" dirty="0">
              <a:latin typeface="BrowalliaUPC" pitchFamily="34" charset="-34"/>
              <a:cs typeface="BrowalliaUPC" pitchFamily="34" charset="-34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th-TH" sz="3300" dirty="0" smtClean="0">
                <a:latin typeface="BrowalliaUPC" pitchFamily="34" charset="-34"/>
                <a:cs typeface="BrowalliaUPC" pitchFamily="34" charset="-34"/>
                <a:sym typeface="Wingdings 2"/>
              </a:rPr>
              <a:t>ประเภทโครงการที่ใช้สัตว์</a:t>
            </a:r>
          </a:p>
          <a:p>
            <a:pPr marL="1377950" lvl="2" indent="-520700">
              <a:buNone/>
            </a:pPr>
            <a:r>
              <a:rPr lang="th-TH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โครงการ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ใหม่      </a:t>
            </a:r>
            <a:endParaRPr lang="th-TH" sz="26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2600" dirty="0" smtClean="0">
                <a:latin typeface="BrowalliaUPC" pitchFamily="34" charset="-34"/>
                <a:cs typeface="BrowalliaUPC" pitchFamily="34" charset="-34"/>
                <a:sym typeface="Wingdings"/>
              </a:rPr>
              <a:t>	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th-TH" sz="26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โครงการเดิม รหัสโครงการ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.....</a:t>
            </a:r>
            <a:endParaRPr lang="th-TH" sz="2600" strike="sngStrike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ขอ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แก้ไข </a:t>
            </a:r>
            <a:endParaRPr lang="th-TH" sz="30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ผู้วิจัยหลัก </a:t>
            </a:r>
            <a:endParaRPr lang="th-TH" sz="30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ผู้ปฏิบัติงาน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กับ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สัตว์ (เลขที่ใบอนุญาต....) </a:t>
            </a:r>
            <a:endParaRPr lang="th-TH" sz="30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ระเบียบ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วิธี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วิจัย</a:t>
            </a:r>
            <a:endParaRPr lang="th-TH" sz="28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ขยาย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เวลา </a:t>
            </a:r>
            <a:endParaRPr lang="th-TH" sz="3000" dirty="0" smtClean="0">
              <a:latin typeface="BrowalliaUPC" pitchFamily="34" charset="-34"/>
              <a:cs typeface="BrowalliaUPC" pitchFamily="34" charset="-34"/>
            </a:endParaRPr>
          </a:p>
          <a:p>
            <a:pPr marL="1377950" lvl="2" indent="-520700">
              <a:buNone/>
            </a:pPr>
            <a:r>
              <a:rPr lang="th-TH" sz="3000" dirty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th-TH" sz="3000" dirty="0" smtClean="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en-US" sz="2600" dirty="0" smtClean="0">
                <a:latin typeface="BrowalliaUPC" pitchFamily="34" charset="-34"/>
                <a:cs typeface="BrowalliaUPC" pitchFamily="34" charset="-34"/>
                <a:sym typeface="Wingdings 2"/>
              </a:rPr>
              <a:t></a:t>
            </a:r>
            <a:r>
              <a:rPr lang="en-US" sz="3200" dirty="0" smtClean="0">
                <a:latin typeface="BrowalliaUPC" pitchFamily="34" charset="-34"/>
                <a:cs typeface="BrowalliaUPC" pitchFamily="34" charset="-34"/>
                <a:sym typeface="Wingdings 2"/>
              </a:rPr>
              <a:t> </a:t>
            </a:r>
            <a:r>
              <a:rPr lang="th-TH" sz="3100" dirty="0" smtClean="0">
                <a:latin typeface="BrowalliaUPC" pitchFamily="34" charset="-34"/>
                <a:cs typeface="BrowalliaUPC" pitchFamily="34" charset="-34"/>
              </a:rPr>
              <a:t>อื่นๆ </a:t>
            </a:r>
            <a:r>
              <a:rPr lang="th-TH" sz="3100" dirty="0">
                <a:latin typeface="BrowalliaUPC" pitchFamily="34" charset="-34"/>
                <a:cs typeface="BrowalliaUPC" pitchFamily="34" charset="-34"/>
              </a:rPr>
              <a:t>(ระบุ)................. </a:t>
            </a:r>
            <a:endParaRPr lang="en-US" sz="30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6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892552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การเขียนข้อเสนอโครงการฯในแต่ละ</a:t>
            </a:r>
            <a:r>
              <a:rPr lang="th-TH" sz="4000" b="1" dirty="0" smtClean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ประเด็น (ต่อ)</a:t>
            </a:r>
            <a:endParaRPr lang="th-TH" sz="4000" b="1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4.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ชื่อ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หัวหน้าโครงการที่ใช้สัตว์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(Name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of Principal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Investigator)</a:t>
            </a: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5.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รายชื่อ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ผู้ร่วมโครงการ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(List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of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Investigators) </a:t>
            </a: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6.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ชื่อผู้ประสานงานโครงการและผู้รับผิดชอบกรณีเกิดเหตุ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ฉุกเฉิน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7.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ชื่อสัตวแพทย์ประจำหน่วย/สัตวแพทย์ประจำ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โครงการ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marL="0" lv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8.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ลักษณะของงานที่ใช้สัตว์  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งานวิจัย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(Research)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สาขา 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งานทดสอบ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Testing/Monitoring)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(ระบุ)  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งานสอน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(Teaching)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(ระบุวิชา/ระดับชั้น)  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ผลิตชีววัตถุ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(Biological production)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(ระบุ)  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งานผลิตสัตว์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(Animal Breeding)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(ระบุ) 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  <a:sym typeface="Wingdings 2"/>
              </a:rPr>
              <a:t>	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อื่นๆ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(other)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ระบุ)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…………………………</a:t>
            </a:r>
          </a:p>
          <a:p>
            <a:pPr marL="0" lvl="0" indent="0">
              <a:buNone/>
            </a:pP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375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DBFF9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tx1"/>
                </a:solidFill>
                <a:latin typeface="BrowalliaUPC" pitchFamily="34" charset="-34"/>
                <a:cs typeface="BrowalliaUPC" pitchFamily="34" charset="-34"/>
              </a:rPr>
              <a:t>การเขียนข้อเสนอโครงการฯในแต่ละประเด็น (ต่อ)</a:t>
            </a:r>
          </a:p>
        </p:txBody>
      </p:sp>
      <p:pic>
        <p:nvPicPr>
          <p:cNvPr id="5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44450"/>
            <a:ext cx="8985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9.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แหล่งทุน/งบประมาณ (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Funding Source/budget)</a:t>
            </a:r>
          </a:p>
          <a:p>
            <a:pPr marL="1030287" lvl="0" indent="-457200">
              <a:buFont typeface="Wingdings" pitchFamily="2" charset="2"/>
              <a:buChar char="Ø"/>
            </a:pPr>
            <a:r>
              <a:rPr lang="en-US" sz="28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แหล่ง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ทุนที่ได้รับ </a:t>
            </a:r>
            <a:r>
              <a:rPr lang="en-US" sz="2800" dirty="0">
                <a:latin typeface="BrowalliaUPC" pitchFamily="34" charset="-34"/>
                <a:cs typeface="BrowalliaUPC" pitchFamily="34" charset="-34"/>
              </a:rPr>
              <a:t>………………………………. </a:t>
            </a:r>
            <a:endParaRPr lang="en-US" sz="2800" dirty="0" smtClean="0">
              <a:latin typeface="BrowalliaUPC" pitchFamily="34" charset="-34"/>
              <a:cs typeface="BrowalliaUPC" pitchFamily="34" charset="-34"/>
            </a:endParaRPr>
          </a:p>
          <a:p>
            <a:pPr marL="1030287" lvl="0" indent="-457200">
              <a:buFont typeface="Wingdings" pitchFamily="2" charset="2"/>
              <a:buChar char="Ø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ระยะเวลาที่ได้รับ...................................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1030287" lvl="0" indent="-457200">
              <a:buFont typeface="Wingdings" pitchFamily="2" charset="2"/>
              <a:buChar char="Ø"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แหล่ง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ทุนที่กำลังยื่นเสนอขอ </a:t>
            </a: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………………………………..</a:t>
            </a:r>
            <a:endParaRPr lang="th-TH" sz="2800" dirty="0" smtClean="0">
              <a:latin typeface="BrowalliaUPC" pitchFamily="34" charset="-34"/>
              <a:cs typeface="BrowalliaUPC" pitchFamily="34" charset="-34"/>
            </a:endParaRPr>
          </a:p>
          <a:p>
            <a:pPr marL="1030287" lvl="0" indent="-457200">
              <a:buFont typeface="Wingdings" pitchFamily="2" charset="2"/>
              <a:buChar char="Ø"/>
            </a:pP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ระยะเวลาที่ขอรับทุน..............................</a:t>
            </a:r>
            <a:endParaRPr lang="en-US" sz="2800" dirty="0">
              <a:latin typeface="BrowalliaUPC" pitchFamily="34" charset="-34"/>
              <a:cs typeface="BrowalliaUPC" pitchFamily="34" charset="-34"/>
            </a:endParaRPr>
          </a:p>
          <a:p>
            <a:pPr marL="1030287" indent="-457200">
              <a:buFont typeface="Wingdings" pitchFamily="2" charset="2"/>
              <a:buChar char="Ø"/>
            </a:pPr>
            <a:r>
              <a:rPr lang="en-US" sz="28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จำนวนเงิน </a:t>
            </a:r>
            <a:r>
              <a:rPr lang="th-TH" sz="2800" dirty="0">
                <a:latin typeface="BrowalliaUPC" pitchFamily="34" charset="-34"/>
                <a:cs typeface="BrowalliaUPC" pitchFamily="34" charset="-34"/>
              </a:rPr>
              <a:t>.........................</a:t>
            </a:r>
            <a:r>
              <a:rPr lang="th-TH" sz="2800" dirty="0" smtClean="0">
                <a:latin typeface="BrowalliaUPC" pitchFamily="34" charset="-34"/>
                <a:cs typeface="BrowalliaUPC" pitchFamily="34" charset="-34"/>
              </a:rPr>
              <a:t>บาท</a:t>
            </a:r>
          </a:p>
        </p:txBody>
      </p:sp>
      <p:pic>
        <p:nvPicPr>
          <p:cNvPr id="8194" name="Picture 2" descr="https://c1.staticflickr.com/3/2479/3625697346_447f9526e0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621169"/>
            <a:ext cx="3357288" cy="293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9" descr="C:\Program Files\Microsoft Office\MEDIA\CAGCAT10\j0304933.wmf"/>
          <p:cNvSpPr>
            <a:spLocks noChangeAspect="1" noChangeArrowheads="1"/>
          </p:cNvSpPr>
          <p:nvPr/>
        </p:nvSpPr>
        <p:spPr bwMode="auto">
          <a:xfrm>
            <a:off x="7721600" y="6586538"/>
            <a:ext cx="18192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1100" dirty="0" err="1"/>
              <a:t>Chumpol</a:t>
            </a:r>
            <a:r>
              <a:rPr lang="en-US" sz="1100" dirty="0"/>
              <a:t> </a:t>
            </a:r>
            <a:r>
              <a:rPr lang="en-US" sz="1100" dirty="0" smtClean="0"/>
              <a:t>2017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683391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3064</Words>
  <Application>Microsoft Office PowerPoint</Application>
  <PresentationFormat>On-screen Show (4:3)</PresentationFormat>
  <Paragraphs>367</Paragraphs>
  <Slides>34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Chumpol</dc:creator>
  <cp:lastModifiedBy>Chumpol</cp:lastModifiedBy>
  <cp:revision>45</cp:revision>
  <dcterms:created xsi:type="dcterms:W3CDTF">2015-10-14T04:12:54Z</dcterms:created>
  <dcterms:modified xsi:type="dcterms:W3CDTF">2016-12-12T08:28:19Z</dcterms:modified>
</cp:coreProperties>
</file>