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289" r:id="rId3"/>
    <p:sldId id="271" r:id="rId4"/>
    <p:sldId id="272" r:id="rId5"/>
    <p:sldId id="284" r:id="rId6"/>
    <p:sldId id="273" r:id="rId7"/>
    <p:sldId id="290" r:id="rId8"/>
    <p:sldId id="265" r:id="rId9"/>
    <p:sldId id="285" r:id="rId10"/>
    <p:sldId id="286" r:id="rId11"/>
    <p:sldId id="258" r:id="rId12"/>
    <p:sldId id="260" r:id="rId13"/>
    <p:sldId id="261" r:id="rId14"/>
    <p:sldId id="262" r:id="rId15"/>
    <p:sldId id="263" r:id="rId16"/>
    <p:sldId id="266" r:id="rId17"/>
    <p:sldId id="268" r:id="rId18"/>
    <p:sldId id="287" r:id="rId19"/>
    <p:sldId id="288" r:id="rId20"/>
    <p:sldId id="269" r:id="rId21"/>
    <p:sldId id="267" r:id="rId22"/>
    <p:sldId id="279" r:id="rId23"/>
    <p:sldId id="280" r:id="rId24"/>
    <p:sldId id="281" r:id="rId25"/>
    <p:sldId id="282" r:id="rId26"/>
    <p:sldId id="283" r:id="rId27"/>
  </p:sldIdLst>
  <p:sldSz cx="12192000" cy="6858000"/>
  <p:notesSz cx="6954838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906B550-B126-460A-912E-F68DEAD322E9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A29AFAA-972F-4753-B4FB-7EE2D773B4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60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CB79D4-9A22-4CB9-8BAD-72E7B9B7A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70700EA-B4F3-477B-B8B4-CDC2E2509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782AEE9-64F3-40AC-A886-19446FA4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A07E576-7FFB-48EA-ABC9-EEC09230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10B1B22-2A61-40D2-8710-D6F49E83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860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26CC29-C81C-4AF8-9F1A-D6BAE502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B40947C-4A4A-491C-A123-419E711C1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1625C4-81FE-4AC0-BA65-FF856041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4806D3B-E6D4-4D05-8C40-EF4164B0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2A18FAB-1C41-4EDB-B901-78CA7607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67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4DFEBF5-EED0-41F6-8320-ED0023973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00B708B-0732-40D1-908A-4B54DDED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8F7658E-7970-410B-9271-D7742677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1582152-5A2B-4E56-AFD9-9FC3D36A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470E811-8E99-420E-981C-8D0FB147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766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CDF6AF-8491-4BDF-A78B-A5CABA69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DB4EFD-F8F2-4F7A-A5E0-E192C6AC6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4E9F125-9F5D-4A91-889C-09113B96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7716B21-A64B-4F6A-B1B2-7342C4CD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FE05A80-B272-45FF-8194-7BFD3C08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886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4219017-3B80-4D0A-BDFB-071EE5D9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D277A17-94CB-4E50-AC22-372F5AC5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511FF85-9809-4D23-AB1C-41EF79EC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F4F064-7580-4353-8D32-4A7F3582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A5DA055-E1A9-491D-AEF9-F12E8CFF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184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D74CC6-58B6-4996-8036-2C7504C8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788E3B-3164-4D8B-86C9-116A03F58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3CC301E-6306-4703-83E0-AAC98D30C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D64B1F7-139B-4B6A-8F37-BF80D2E0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C30AF62-2567-44CD-A26C-3FA1F150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1D89FBB-4EB2-4B61-9634-47B1E276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07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E2964C-FA97-4BC4-A116-2C6A1338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DED1D65-63B8-4CC8-9181-9213E0EB7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68D0D3A-F4B8-488E-BBC2-2ED2D8952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60CC574-DD72-4C37-8AE4-7B5AF6ED1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1728CC4-E66D-44FE-B632-7E08F5820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A2639AC-F2FA-4D9B-862B-04CBF613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69590DF-83F8-4917-B80D-ABE574F6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5261325-4EF3-45D2-B75E-B1C07D3A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4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932B64-0893-4604-B19C-61F6D8C0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D2698D0-6142-46DE-8F51-14C99EEA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E6BE256-B05A-42A5-A8EB-9D392E46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A57C6E4-9A89-4347-B5A8-DB66BAED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4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9A7E462-153C-47D8-96DE-8F1D60CC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28DDDC8-01D0-456A-B1B4-8A8D7FF6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DFB6720-A8E4-4A92-83C6-8A69AC7B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383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2A1653-0F77-4DBB-BD0E-95A97CAD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BF9F3C-A4CF-4424-B57B-930EC157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9E440B8-6D4D-4DE2-A90A-A519EADD8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B9CB06E-9F45-4755-A12F-43801A2A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7DC36A8-06F7-465D-8AE9-67C4E642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159DB6E-175A-48F2-AAFE-FD1B036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923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17B5F5-97E2-4D34-937A-23A21BCE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E083226-0E78-497A-95CB-186AC8273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0856D72-6D8D-4B41-A25B-AFC0E9CFF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1F82CDE-941B-4025-B8F4-53C6CCCE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E0DB26B-9237-4523-87A4-FADDDBD0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27DB5D6-7FAF-4CD2-9D01-30FA1351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69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C8EE763-9A13-426E-9EF5-DD45A4F8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A40E203-77FF-4AE3-99E5-0F9A3E1EF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3EC546F-9A9D-4730-BA75-4D66A886B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EB93-8639-44CF-A1A4-4EAF1FFF66A6}" type="datetimeFigureOut">
              <a:rPr lang="th-TH" smtClean="0"/>
              <a:t>03/08/62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08C5A3-45B1-41D6-8553-54F66074B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A5391F7-5DBE-4C11-B070-DD9DDB84B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08EFD-40B9-4D95-B012-3DBBE7708D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69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.mahidol.ac.th/th/index.php/fvs-acuc" TargetMode="External"/><Relationship Id="rId2" Type="http://schemas.openxmlformats.org/officeDocument/2006/relationships/hyperlink" Target="https://www.vs.mahidol.ac.th/th/images/Intranet/MUVS-IACUC/MU%20Application%20for%20a%20Permission%20of%20Animal%20Care%20and%20Use%20MU-ACU-F0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1FFECD-E6A8-4726-A0D7-0FC308C53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19138" cy="2387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b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การดำเนินงานของคณะกรรมการกำกับดูแลการเลี้ยงและใช้สัตว์ มหาวิทยาลัยศิลปากร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F50E5A8-9483-452A-BB9B-CB1661315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519138" cy="2387599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</a:t>
            </a:r>
          </a:p>
          <a:p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 ดร. จันทร์ดี ระแบบเลิศ</a:t>
            </a:r>
          </a:p>
          <a:p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ประธานกรรมการกำกับดูแลการเลี้ยงและใช้สัตว์เพื่องานทางวิทยาศาสตร์ </a:t>
            </a:r>
          </a:p>
          <a:p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มหาวิทยาลัยศิลปากร </a:t>
            </a:r>
          </a:p>
        </p:txBody>
      </p:sp>
    </p:spTree>
    <p:extLst>
      <p:ext uri="{BB962C8B-B14F-4D97-AF65-F5344CB8AC3E}">
        <p14:creationId xmlns:p14="http://schemas.microsoft.com/office/powerpoint/2010/main" val="296462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0A1742-9011-439E-B61A-75306F0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 </a:t>
            </a:r>
            <a:r>
              <a:rPr lang="th-TH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คกส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5ECE66-2F6A-4869-98D7-073467BA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069" y="1690688"/>
            <a:ext cx="9149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ผู้ทรงคุณวุฒิสาขาเกี่ยวข้อง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1 ตำแหน่ง </a:t>
            </a:r>
          </a:p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เป็นผู้เชี่ยวชาญสาขาอื่นที่ครอบคลุมงาน เช่น นักสถิติ นักเคมี นักคอมพิวเตอร์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ผู้ทรงคุณวุฒิสาขาอื่น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1 ตำแหน่ง </a:t>
            </a:r>
          </a:p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เป็นผู้ที่ไม่เกี่ยวข้องกับสาขาวิทยาศาสตร์หรือผู้ไม่สังกัดหน่วยงาน เช่น เลขาสมาคมพิทักษ์สัตว์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ผู้กำกับดูแลสถานที่ดำเนินการ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เป็นกรรมการและเลขานุการ                                                         (ผู้กำกับดูแลสถานที่ดำเนินการ หมายถึง ผู้ได้รับแต่งตั้งให้ทำหน้าที่เป็นหัวหน้าสถานที่ดำเนินการ)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</a:t>
            </a:r>
          </a:p>
          <a:p>
            <a:pPr marL="0" indent="0" algn="ctr">
              <a:buNone/>
            </a:pP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กรรมการทุกตำแหน่งต้องลงนามในข้อตกลงรักษาความลับในการพิจารณาโครงการขอใช้สัตว์</a:t>
            </a:r>
          </a:p>
          <a:p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79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FA94568-E1FC-4A87-99AE-6297A619AE1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92" y="674464"/>
            <a:ext cx="1620000" cy="17388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CAE9336-5C5F-4B6F-B762-6444CA7A372D}"/>
              </a:ext>
            </a:extLst>
          </p:cNvPr>
          <p:cNvSpPr/>
          <p:nvPr/>
        </p:nvSpPr>
        <p:spPr>
          <a:xfrm>
            <a:off x="1241127" y="2394102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ชัยชาญ ถาวรเวช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83B4A19-2E61-41BE-94BD-E4CFCCD22E6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9432" t="9584" r="13210"/>
          <a:stretch/>
        </p:blipFill>
        <p:spPr>
          <a:xfrm>
            <a:off x="5465135" y="664144"/>
            <a:ext cx="1620000" cy="1738800"/>
          </a:xfrm>
          <a:prstGeom prst="rect">
            <a:avLst/>
          </a:prstGeom>
          <a:ln w="38100">
            <a:noFill/>
          </a:ln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FC74A4F-AFF3-4363-BAEF-6C39E583A709}"/>
              </a:ext>
            </a:extLst>
          </p:cNvPr>
          <p:cNvSpPr/>
          <p:nvPr/>
        </p:nvSpPr>
        <p:spPr>
          <a:xfrm>
            <a:off x="5404161" y="2391509"/>
            <a:ext cx="164820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นรินทร์ ปริ</a:t>
            </a:r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ยวิชญภัก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415989D-9A6B-4702-AD60-1214C51E0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385" y="706003"/>
            <a:ext cx="1619250" cy="1738312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31FC173-4FE9-4F26-BE41-AE86897B4BCA}"/>
              </a:ext>
            </a:extLst>
          </p:cNvPr>
          <p:cNvSpPr/>
          <p:nvPr/>
        </p:nvSpPr>
        <p:spPr>
          <a:xfrm>
            <a:off x="9511583" y="2402374"/>
            <a:ext cx="170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ประเสริฐ อัครมงคลพร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F523B3C-8826-4B32-AB6A-AE77261D851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81" y="2746345"/>
            <a:ext cx="1620000" cy="173880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AA3F41A-500D-45C8-B0C3-1FAB2E6BC846}"/>
              </a:ext>
            </a:extLst>
          </p:cNvPr>
          <p:cNvSpPr/>
          <p:nvPr/>
        </p:nvSpPr>
        <p:spPr>
          <a:xfrm>
            <a:off x="1206163" y="4461469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ฉัตรชัย ฉิ่นไพศาล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83432E9-F8EF-45DF-ADE2-B8256B436CF3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46324" y="2718637"/>
            <a:ext cx="1619250" cy="1738800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29A41B75-0F74-4EF8-8CE4-12FB742BFC3E}"/>
              </a:ext>
            </a:extLst>
          </p:cNvPr>
          <p:cNvSpPr/>
          <p:nvPr/>
        </p:nvSpPr>
        <p:spPr>
          <a:xfrm>
            <a:off x="3355160" y="4448896"/>
            <a:ext cx="1617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พีรยศ ภมร</a:t>
            </a:r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ศิลป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81B6C3F8-3DAB-4092-BC59-F69F240A2F3A}"/>
              </a:ext>
            </a:extLst>
          </p:cNvPr>
          <p:cNvSpPr/>
          <p:nvPr/>
        </p:nvSpPr>
        <p:spPr>
          <a:xfrm>
            <a:off x="3390402" y="2418424"/>
            <a:ext cx="1476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จันทร์ดี ระแบบเลิศ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A759F83C-FBFA-473C-9042-87877DA32798}"/>
              </a:ext>
            </a:extLst>
          </p:cNvPr>
          <p:cNvSpPr/>
          <p:nvPr/>
        </p:nvSpPr>
        <p:spPr>
          <a:xfrm>
            <a:off x="7707785" y="2427977"/>
            <a:ext cx="126669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ศิริชัย เอียดมุสิก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233A44D-0D6D-4B68-8A09-ABA3652BA872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72253" y="2724646"/>
            <a:ext cx="1620000" cy="1738800"/>
          </a:xfrm>
          <a:prstGeom prst="rect">
            <a:avLst/>
          </a:prstGeom>
        </p:spPr>
      </p:pic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94AE2F37-1166-4320-B9E5-79C0DE09F955}"/>
              </a:ext>
            </a:extLst>
          </p:cNvPr>
          <p:cNvSpPr/>
          <p:nvPr/>
        </p:nvSpPr>
        <p:spPr>
          <a:xfrm>
            <a:off x="5634545" y="4467004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ธงชัย </a:t>
            </a:r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เตโช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วิศาล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45FB394B-1D5F-4892-B554-D62B1ED3479B}"/>
              </a:ext>
            </a:extLst>
          </p:cNvPr>
          <p:cNvSpPr/>
          <p:nvPr/>
        </p:nvSpPr>
        <p:spPr>
          <a:xfrm>
            <a:off x="7579121" y="4477032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ศศิประภา หิริโอ</a:t>
            </a:r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ตป์</a:t>
            </a:r>
            <a:endParaRPr lang="th-TH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F2CEF8E6-9883-46D1-A139-A2FC01AD973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/>
          <a:srcRect l="5235" t="6031" r="3622" b="9668"/>
          <a:stretch/>
        </p:blipFill>
        <p:spPr>
          <a:xfrm>
            <a:off x="7531162" y="2723140"/>
            <a:ext cx="1620000" cy="17388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80020B1-B05C-4016-8C54-39283B2E43B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/>
          <a:srcRect l="9059" t="14241" r="7234"/>
          <a:stretch/>
        </p:blipFill>
        <p:spPr>
          <a:xfrm>
            <a:off x="9590072" y="2746345"/>
            <a:ext cx="1620000" cy="1738800"/>
          </a:xfrm>
          <a:prstGeom prst="rect">
            <a:avLst/>
          </a:prstGeom>
        </p:spPr>
      </p:pic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F0A709D5-DDDE-45FF-8A22-22063881FD03}"/>
              </a:ext>
            </a:extLst>
          </p:cNvPr>
          <p:cNvSpPr/>
          <p:nvPr/>
        </p:nvSpPr>
        <p:spPr>
          <a:xfrm>
            <a:off x="9577865" y="4442698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กฤติยา เลิศชุณหะเกียรติ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E8118F5-8495-402B-B7B2-DDEEBB8FD4AA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909" y="4841270"/>
            <a:ext cx="1620000" cy="1738800"/>
          </a:xfrm>
          <a:prstGeom prst="rect">
            <a:avLst/>
          </a:prstGeom>
        </p:spPr>
      </p:pic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A1D8754D-1E12-46EE-93D2-2AA3DBDF8EAE}"/>
              </a:ext>
            </a:extLst>
          </p:cNvPr>
          <p:cNvSpPr/>
          <p:nvPr/>
        </p:nvSpPr>
        <p:spPr>
          <a:xfrm>
            <a:off x="1230991" y="6541747"/>
            <a:ext cx="139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เจอร์ โลหะนันท์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4B9CA7FA-BDB9-402C-822E-0ABF1E86A00C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361220" y="4823914"/>
            <a:ext cx="1620000" cy="1738800"/>
          </a:xfrm>
          <a:prstGeom prst="rect">
            <a:avLst/>
          </a:prstGeom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C8E86EA2-FAD0-476E-A215-C5E279623B30}"/>
              </a:ext>
            </a:extLst>
          </p:cNvPr>
          <p:cNvSpPr/>
          <p:nvPr/>
        </p:nvSpPr>
        <p:spPr>
          <a:xfrm>
            <a:off x="3472381" y="6538193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จลินท</a:t>
            </a:r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สังข์จุ้ย</a:t>
            </a: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CEFAF1D0-C595-4A23-80DA-98A389A01397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443202" y="4809847"/>
            <a:ext cx="1620000" cy="1738800"/>
          </a:xfrm>
          <a:prstGeom prst="rect">
            <a:avLst/>
          </a:prstGeom>
        </p:spPr>
      </p:pic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CFE160F3-A958-4DF7-A92A-1A6A82A483F5}"/>
              </a:ext>
            </a:extLst>
          </p:cNvPr>
          <p:cNvSpPr/>
          <p:nvPr/>
        </p:nvSpPr>
        <p:spPr>
          <a:xfrm>
            <a:off x="5736264" y="6492875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ภว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 คงชุม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199F7C9F-2512-470C-BBD3-3B96F1D6ADBE}"/>
              </a:ext>
            </a:extLst>
          </p:cNvPr>
          <p:cNvSpPr/>
          <p:nvPr/>
        </p:nvSpPr>
        <p:spPr>
          <a:xfrm>
            <a:off x="7681834" y="6535079"/>
            <a:ext cx="130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หรรษา นิลาพันธ์</a:t>
            </a: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71578DF2-C694-4064-8DBF-886C308672D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/>
          <a:srcRect l="18638" t="20661" r="18068" b="4437"/>
          <a:stretch/>
        </p:blipFill>
        <p:spPr>
          <a:xfrm>
            <a:off x="7553087" y="4809893"/>
            <a:ext cx="1620000" cy="1738800"/>
          </a:xfrm>
          <a:prstGeom prst="rect">
            <a:avLst/>
          </a:prstGeom>
        </p:spPr>
      </p:pic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C4AD29F3-A081-4562-A6D0-932788F2386E}"/>
              </a:ext>
            </a:extLst>
          </p:cNvPr>
          <p:cNvSpPr/>
          <p:nvPr/>
        </p:nvSpPr>
        <p:spPr>
          <a:xfrm>
            <a:off x="9731584" y="6544940"/>
            <a:ext cx="1572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ประสิทธิ์ นิธิโกสินทร์</a:t>
            </a: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FB67528B-EB07-4165-B483-105EE172C70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4"/>
          <a:srcRect l="2366" t="13301"/>
          <a:stretch/>
        </p:blipFill>
        <p:spPr>
          <a:xfrm>
            <a:off x="9643592" y="4795825"/>
            <a:ext cx="1620000" cy="1738800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6E393865-F44B-4B51-BAAB-EA57C1CF9930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3364345" y="651748"/>
            <a:ext cx="1620000" cy="1738800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C7D89175-6BDC-4461-B2DF-AFFDE138494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6"/>
          <a:srcRect l="9001" t="6769" r="20188" b="25564"/>
          <a:stretch/>
        </p:blipFill>
        <p:spPr>
          <a:xfrm>
            <a:off x="7523510" y="689170"/>
            <a:ext cx="1619250" cy="1738800"/>
          </a:xfrm>
          <a:prstGeom prst="rect">
            <a:avLst/>
          </a:prstGeom>
        </p:spPr>
      </p:pic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907EF86E-E763-437C-8C9A-EE929C7CC123}"/>
              </a:ext>
            </a:extLst>
          </p:cNvPr>
          <p:cNvSpPr/>
          <p:nvPr/>
        </p:nvSpPr>
        <p:spPr>
          <a:xfrm>
            <a:off x="127635" y="156307"/>
            <a:ext cx="12056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คำสั่งมหาวิทยาลัยศิลปากร ที่ 920/2562 แต่งตั้งคณะกรรมการกำกับดูแลการเลี้ยงและใช้สัตว์เพื่องานทางวิทยาศาสตร์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256410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167398-1460-48CE-9E6C-FA9A61E4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</a:t>
            </a:r>
            <a:r>
              <a:rPr lang="th-TH" sz="6000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ส.มศก. (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62- 14 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2565)</a:t>
            </a:r>
            <a:endParaRPr lang="th-TH" sz="60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707C06-570B-4FFA-87B3-999CE513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พัฒนาและแผนงบประมาณประจำปีของหน่วยเลี้ยงสัตว์ให้สอดคล้องกับจรรยาบรรณและมาตรฐานการเลี้ยงและใช้สัตว์ เสนอต่อผู้บริหารมหาวิทยาลัย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วางนโยบาย แผนงานและกำหนดแนวทางการบริหารงานการกำกับดูแลการเลี้ยงและใช้สัตว์เพื่องานทางวิทยาศาสตร์ของส่วนงานต่าง ๆ ในมหาวิทยาลัยศิลปากร ให้เป็นไปตามพระราชบัญญัติการใช้สัตว์เพื่องานทางวิทยาศาสตร์ พ.ศ. 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หลักเกณฑ์และวิธีการพิจารณารับรองโครงการวิจัยที่มีการเลี้ยงและใช้สัตว์เพื่องานทางวิทยาศาสตร์ ของคณะกรรมการกำกับดูแลการเลี้ยงและใช้สัตว์เพื่องานทางวิทยาศาสตร์ มหาวิทยาลัยศิลปากร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กำหนดมาตรฐานวิธีการปฎิบัติงาน การปฏิบัติหน้าที่ของคณะกรรมการกำกับดูแล และมาตรฐานการปฏิบัติงานการเลี้ยงและใช้สัตว์ของสถานที่ดำเนินการ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พิจารณาข้อเสนอโครงการขอใช้สัตว์เพื่องานทางวิทยาศาสตร์ เพื่ออนุมัติหรือไม่อนุมัติ หรือให้เปลี่ยนแปลงแก้ไขข้อเสนอโครงการขอใช้สัตว์เพื่องานทางวิทยาศาสตร์</a:t>
            </a:r>
          </a:p>
          <a:p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3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167398-1460-48CE-9E6C-FA9A61E4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</a:t>
            </a:r>
            <a:r>
              <a:rPr lang="th-TH" sz="6000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ส.มศก. (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62- 14 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2565)-2</a:t>
            </a:r>
            <a:endParaRPr lang="th-TH" sz="60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707C06-570B-4FFA-87B3-999CE513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ติดตามกำกับดูแลการดำเนินงานโครงการที่ได้รับการพิจารณารับรองแล้ว และพิจารณาสั่งแก้ไข ระงับ ยับยั้ง หรือยุติโครงการ ในกรณีที่ไม่เป็นไปตามข้อเสนอโครงการ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กำกับดูแลให้มีการดูแลสุขภาพโดยสัตวแพทย์ประจำสถานที่ดำเนินการ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ตรวจสอบและกำกับสถานที่ดำเนินการต่อสัตว์ ให้มีการเลี้ยงและใช้สัตว์เพื่องานทางวิทยาศาสตร์ ให้เป็นไปตามจรรยาบรรณของการดำเนินการต่อสัตว์เพื่องานทางวิทยาศาสตร์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</a:t>
            </a:r>
            <a:r>
              <a:rPr lang="th-TH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จัดทำแผนและดำเนินการให้มีการพัฒนาข้าราชการ พนักงานมหาวิทยาลัย ลูกจ้างของส่วนราชการซึ่งปฏิบัติงานในมหาวิทยาลัย และลูกจ้างของมหาวิทยาลัย ที่มีการปฏิบัติงานกับสัตว์ทดลองทั้งในด้านงานวิจัย งานทดลอง งานทดสอบ งานสอนและงานผลิตชีววัตถุเพื่องานทางวิทยาศาสตร์ เพื่อให้การปฏิบัติงานเป็นไปอย่างมีประสิทธิภาพ ถูกต้องตามจรรยาบรรณการดำเนินการต่อสัตว์เพื่องานทางวิทยาศาสตร์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sz="3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พัฒนาคุณภาพของคณะกรรมการกำกับดูแลการเลี้ยงและใช้สัตว์เพื่องานทางวิทยาศาสตร์อย่างต่อเนื่อง ให้เป็นไปตามมาตรฐานสากล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655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167398-1460-48CE-9E6C-FA9A61E4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</a:t>
            </a:r>
            <a:r>
              <a:rPr lang="th-TH" sz="6000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ส.มศก. (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62- 14 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2565)-3</a:t>
            </a:r>
            <a:endParaRPr lang="th-TH" sz="60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707C06-570B-4FFA-87B3-999CE513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และดำเนินการให้มีการเผยแพร่ความรู้และประชาสัมพันธ์ให้บุคคลากรของมหาวิทยาลัยได้เข้าใจเรื่อง จรรยาบรรณการดำเนินการต่อสัตว์เพื่องานทางวิทยาศาสตร์ มาตรฐานการเลี้ยงและใช้สัตว์ และพระราชบัญญัติการใช้สัตว์เพื่องานทางวิทยาศาสตร์ พ.ศ. </a:t>
            </a: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คณะอนุกรรมการพิจารณาและติดตามผลโครงการวิจัยที่มีการเลี้ยงและใช้สัตว์เพื่องานทางวิทยาศาสตร์ หรือมอบหมายให้บุคคลใดบุคคลหนึ่ง เพื่อกระทำการ</a:t>
            </a:r>
            <a:r>
              <a:rPr lang="th-TH" sz="3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ใดๆ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อันอยู่ในอำนาจหน้าที่ของคณะกรรมการกำกับดูแลการเลี้ยงและใช้สัตว์เพื่องานทางวิทยาศาสตร์ มหาวิทยาลัยศิลปากร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จัดทำรายงานการดำเนินการต่อสัตว์ทุก </a:t>
            </a: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เดือนและกำกับการจัดทำสถิติการเลี้ยงและใช้สัตว์ทุก </a:t>
            </a: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เดือนของผู้กำกับดูแลสถานที่ดำเนินการของมหาวิทยาลัยศิลปากร เสนออธิการบดีเพื่อรายงานต่อเลขาธิการคณะกรรมการวิจัยแห่งชาติ และจัดทำสรุปรายงานประจำปี</a:t>
            </a:r>
            <a:endParaRPr lang="en-US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334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167398-1460-48CE-9E6C-FA9A61E4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</a:t>
            </a:r>
            <a:r>
              <a:rPr lang="th-TH" sz="6000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ส.มศก. (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62- 14 </a:t>
            </a:r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2565)-4</a:t>
            </a:r>
            <a:endParaRPr lang="th-TH" sz="60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707C06-570B-4FFA-87B3-999CE513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ทำหน้าที่เป็นคณะกรรมการจรรยาบรรณการดำเนินการต่อสัตว์เพื่องานทางวิทยาศาสตร์ของมหาวิทยาลัย และวินิจฉัยการกระทำผิดจรรยาบรรณการดำเนินการต่อสัตว์เพื่องานทางวิทยาศาสตร์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15. </a:t>
            </a: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เสนออธิการบดีเพื่อพิจารณาแต่งตั้งผู้ทรงคุณวุฒิเพื่อช่วยพิจารณาโครงการ ตามความจำเป็นและความเหมาะสม</a:t>
            </a:r>
          </a:p>
          <a:p>
            <a:pPr marL="514350" indent="-514350">
              <a:buAutoNum type="arabicPeriod" startAt="16"/>
            </a:pP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ดำเนินการอื่นใดตามที่อธิการบดีหรือสภามหาวิทยาลัยมอบหมาย</a:t>
            </a:r>
          </a:p>
          <a:p>
            <a:pPr marL="514350" indent="-514350">
              <a:buAutoNum type="arabicPeriod" startAt="16"/>
            </a:pPr>
            <a:r>
              <a:rPr lang="th-TH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ปฏิบัติหน้าที่อื่นที่เกี่ยวข้อง</a:t>
            </a:r>
          </a:p>
          <a:p>
            <a:endParaRPr lang="th-TH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092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7ABC65-4157-4D70-B884-C7520D3C68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แนวปฏิบัติและขั้นตอนการขอเอกสารรับรอง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94E731-4302-4524-AE91-D5B8E04B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ตรวจสอบบุคคลที่ต้องมี</a:t>
            </a:r>
            <a:r>
              <a:rPr lang="th-TH" sz="32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ใบอนุญาตใช้สัตว์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ตามประเภทข้อเสนอโครงการวิจัย</a:t>
            </a:r>
          </a:p>
          <a:p>
            <a:pPr lvl="0" algn="thaiDist" fontAlgn="base">
              <a:spcAft>
                <a:spcPct val="0"/>
              </a:spcAft>
              <a:buFont typeface="Arial" charset="0"/>
              <a:buChar char="•"/>
            </a:pPr>
            <a:r>
              <a:rPr lang="th-TH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</a:t>
            </a:r>
            <a:r>
              <a:rPr lang="en-US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ชุดโครงการ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ผู้อำนวยการแผนงานและหัวหน้าโครงการย่อย ต้องมีใบอนุญาตใช้สัตว์ของ </a:t>
            </a:r>
            <a:r>
              <a:rPr lang="th-TH" sz="32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สพสว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มิเช่นนั้นขอปฏิเสธการรับพิจารณาโครงการ</a:t>
            </a:r>
          </a:p>
          <a:p>
            <a:pPr lvl="0" algn="thaiDist" fontAlgn="base">
              <a:spcAft>
                <a:spcPct val="0"/>
              </a:spcAft>
              <a:buFont typeface="Arial" charset="0"/>
              <a:buChar char="•"/>
            </a:pPr>
            <a:r>
              <a:rPr lang="th-TH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</a:t>
            </a:r>
            <a:r>
              <a:rPr lang="en-US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โครงการวิจัยเดี่ยว</a:t>
            </a:r>
            <a:r>
              <a:rPr lang="en-US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การเรียนการสอน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หัวหน้าโครงการวิจัย ต้องมีใบอนุญาตใช้สัตว์ของ </a:t>
            </a:r>
            <a:r>
              <a:rPr lang="th-TH" sz="32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สพสว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มิเช่นนั้นขอปฏิเสธการรับพิจารณาโครงการ</a:t>
            </a:r>
          </a:p>
          <a:p>
            <a:pPr lvl="0" algn="thaiDist" fontAlgn="base">
              <a:spcAft>
                <a:spcPct val="0"/>
              </a:spcAft>
              <a:buFont typeface="Arial" charset="0"/>
              <a:buChar char="•"/>
            </a:pPr>
            <a:r>
              <a:rPr lang="th-TH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</a:t>
            </a:r>
            <a:r>
              <a:rPr lang="en-US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วิทยานิพนธ์นักศึกษา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ต้องขอในนามอาจารย์ที่ปรึกษาหลัก อาจารย์ต้องมีใบอนุญาตใช้สัตว์ของ </a:t>
            </a:r>
            <a:r>
              <a:rPr lang="th-TH" sz="32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สพสว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มิเช่นนั้นขอปฏิเสธการรับพิจารณาโครงการ</a:t>
            </a:r>
          </a:p>
          <a:p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130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7ABC65-4157-4D70-B884-C7520D3C68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แนวปฏิบัติและขั้นตอนการขอเอกสารรับรอง</a:t>
            </a:r>
            <a:r>
              <a:rPr lang="en-US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-2</a:t>
            </a:r>
            <a:endParaRPr lang="th-TH" sz="54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94E731-4302-4524-AE91-D5B8E04B6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2 การกรอกรายละเอียดในแบบฟอร์มการขอเอกสารรับรองจริยธรรมโครงการฯ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นักวิจัยยื่นแบบฟอร์มการขอเอกสารรับรองจริยธรรมโครงการ ภายในวันที่ 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โดยใช้แบบฟอร์มโครงการ ดังนี้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โครงการที่มีการเลี้ยงและใช้สัตว์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ใช้ฟอร์ม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SU-ACU-F01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การเรียนการสอน และการจัดอบรม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ใช้ฟอร์ม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SU-ACU-F0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ในกรณีขอรับการพิจารณาเร่งด่วน หัวหน้าโครงการต้องทำหนังสือผ่านหัวหน้าหน่วยงานเสนอต่อประธานคณะกรรมการฯ </a:t>
            </a:r>
          </a:p>
          <a:p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0116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C96F5B-74E5-4564-A842-5194406B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6B6E041-54B4-4A54-8715-8F7D8BFA8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4325702-1725-47E0-915B-EA2A2A16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CF9A7E-550A-4BBF-9484-44A8B543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6564AD-BE14-4CCD-8627-164A40E2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5C64196-1063-4C0B-93E8-C1429CF2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C78CB4-3740-41E8-A196-6DEB40FD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ประเด็นที่เกี่ยวข้องกับ </a:t>
            </a:r>
            <a:r>
              <a:rPr lang="th-TH" sz="54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5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1F67F58-DEBC-40C0-81C7-6C176CB9C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1209" cy="4351338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หลักการ 3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การจัดตั้งสถานที่ดำเนินการต่อสัตว์เพื่องานทางวิทยาศาสตร์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องค์ประกอบของ </a:t>
            </a:r>
            <a:r>
              <a:rPr lang="th-TH" sz="32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 (ในกรณี</a:t>
            </a:r>
            <a:r>
              <a:rPr lang="th-TH" sz="32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หน้าที่ความรับผิดชอบของ </a:t>
            </a:r>
            <a:r>
              <a:rPr lang="th-TH" sz="32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แนวปฏิบัติและขั้นตอนการขอเอกสารรับรองจริยธรรมโครงการที่ดำเนินการต่อสัตว์เพื่องานทางวิทยาศาสตร์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หัวข้อและการจัดทำคู่มือการปฏิบัติงาน (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SOP)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การดำเนินการต่อสัตว์เพื่องานทางวิทยาศาสตร์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29839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7ABC65-4157-4D70-B884-C7520D3C68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แนวปฏิบัติและขั้นตอนการขอเอกสารรับรอง</a:t>
            </a:r>
            <a:r>
              <a:rPr lang="en-US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-3</a:t>
            </a:r>
            <a:endParaRPr lang="th-TH" sz="54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94E731-4302-4524-AE91-D5B8E04B6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การพิจารณารับรองจริยธรรมโครงการฯ ในสัตว์จากคณะกรรมการฯ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คณะกรรมการฯ อ่านและพิจารณาให้ความเห็น ภายในวันที่ 15 ของเดือน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คณะกรรมการฯ ประชุมพิจารณาให้การรับรอง สัปดาห์ที่ 4 ของเดือน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กรณีคณะกรรมการฯ มีคำแนะนำให้ปรับแก้ไข/เพิ่มเติม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นักวิจัยต้องดำเนินการส่งเอกสารที่ปรับแก้แล้ว ภายใน 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หากนักวิจัยไม่ดำเนินการส่งเอกสารที่ปรับแก้แล้ว ภายใน 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45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                                 ต้องดำเนินการตามขั้นตอนใหม่ทั้งหมด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ระยะเวลาในการยื่นเสนอโครงการพิจารณาจริยธรรม ควรยื่นก่อนเริ่มโครงการ 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</a:p>
          <a:p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141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39BA21-CF91-4494-9F5E-E63A40FA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20"/>
            <a:ext cx="10515600" cy="665567"/>
          </a:xfrm>
          <a:solidFill>
            <a:srgbClr val="0033CC"/>
          </a:solidFill>
        </p:spPr>
        <p:txBody>
          <a:bodyPr>
            <a:noAutofit/>
          </a:bodyPr>
          <a:lstStyle/>
          <a:p>
            <a:pPr algn="ctr"/>
            <a:br>
              <a:rPr lang="th-TH" sz="28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ขั้นตอนการปฏิบัติในการเลี้ยงและใช้สัตว์เพื่องานทางวิทยาศาสตร์ มหาวิทยาลัยศิลปากร โดย </a:t>
            </a:r>
            <a:r>
              <a:rPr lang="th-TH" sz="28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 มศก. </a:t>
            </a:r>
            <a:b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C366993-6948-41A3-AEC0-A1807626A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" r="1485"/>
          <a:stretch/>
        </p:blipFill>
        <p:spPr>
          <a:xfrm>
            <a:off x="562710" y="2644896"/>
            <a:ext cx="11057203" cy="396692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2FFF64C-1B67-4C34-9050-190B0D097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6"/>
          <a:stretch/>
        </p:blipFill>
        <p:spPr>
          <a:xfrm>
            <a:off x="562710" y="893271"/>
            <a:ext cx="11057203" cy="17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04A2E52-B780-4910-A3BA-55EB5DB8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75" y="914399"/>
            <a:ext cx="10450286" cy="5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5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034B06-BA61-4C6E-9383-6FA1DE70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SOPs </a:t>
            </a:r>
            <a: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การดำเนินการต่อสัตว์เพื่องานทางวิทยาศาสตร์</a:t>
            </a:r>
          </a:p>
        </p:txBody>
      </p:sp>
      <p:graphicFrame>
        <p:nvGraphicFramePr>
          <p:cNvPr id="5" name="ตัวแทนเนื้อหา 1">
            <a:extLst>
              <a:ext uri="{FF2B5EF4-FFF2-40B4-BE49-F238E27FC236}">
                <a16:creationId xmlns:a16="http://schemas.microsoft.com/office/drawing/2014/main" id="{FF7AB37B-42E1-4735-BB1D-4A9E564C8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766781"/>
              </p:ext>
            </p:extLst>
          </p:nvPr>
        </p:nvGraphicFramePr>
        <p:xfrm>
          <a:off x="1927389" y="1814732"/>
          <a:ext cx="7983941" cy="4675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435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บทที่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ชื่อวิธีดำเนินการมาตรฐาน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SOP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การจัดเตรียม</a:t>
                      </a:r>
                      <a:r>
                        <a:rPr lang="th-TH" sz="3200" baseline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การทบทวนวิธีดำเนินการมาตรฐาน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โครงสร้างคณะกรรมการกำกับดูแลการเลี้ยงและใช้สัตว์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เอกสารการรักษาความลับและการขัดแย้งทางผลประโยชน์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การอบรมคณะกรรมการฯ และบุคลากร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การเลือกที่ปรึกษาอิสระ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ผู้เชี่ยวชาญ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การบริหารจัดการกับโครงร่างการวิจัยที่ยื่นขอรับพิจารณา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การพิจารณาโครงการ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27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034B06-BA61-4C6E-9383-6FA1DE70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SOPs </a:t>
            </a:r>
            <a: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การดำเนินการต่อสัตว์เพื่องานทางวิทยาศาสตร์-</a:t>
            </a:r>
            <a:r>
              <a:rPr lang="en-US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54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ัวแทนเนื้อหา 1">
            <a:extLst>
              <a:ext uri="{FF2B5EF4-FFF2-40B4-BE49-F238E27FC236}">
                <a16:creationId xmlns:a16="http://schemas.microsoft.com/office/drawing/2014/main" id="{FF7AB37B-42E1-4735-BB1D-4A9E564C8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01144"/>
              </p:ext>
            </p:extLst>
          </p:nvPr>
        </p:nvGraphicFramePr>
        <p:xfrm>
          <a:off x="1927389" y="1814732"/>
          <a:ext cx="8848463" cy="4675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435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บทที่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ชื่อวิธีดำเนินการมาตรฐาน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SOP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การพิจารณาโครงร่างการวิจัยที่ส่งกลับเข้ามาภายหลังการปรับปรุงแก้ไข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การพิจารณาส่วนแก้ไขเพิ่มเติมโครงร่างการวิจัย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การออกเอกสารรับรองโครงการขอใช้สัตว์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การพิจารณารายงานความก้าวหน้าของการวิจัย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การดำเนินการที่เบี่ยงเบน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ไม่ปฏิบัติตามโครงร่างการวิจัย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การพิจารณารายงานการยุติโครงการวิจัยก่อนกำหนด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การพิจารณารายงานสรุปผลการวิจัย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3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034B06-BA61-4C6E-9383-6FA1DE70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SOPs </a:t>
            </a:r>
            <a: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การดำเนินการต่อสัตว์เพื่องานทางวิทยาศาสตร์-</a:t>
            </a:r>
            <a:r>
              <a:rPr lang="en-US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54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ัวแทนเนื้อหา 1">
            <a:extLst>
              <a:ext uri="{FF2B5EF4-FFF2-40B4-BE49-F238E27FC236}">
                <a16:creationId xmlns:a16="http://schemas.microsoft.com/office/drawing/2014/main" id="{FF7AB37B-42E1-4735-BB1D-4A9E564C8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427549"/>
              </p:ext>
            </p:extLst>
          </p:nvPr>
        </p:nvGraphicFramePr>
        <p:xfrm>
          <a:off x="1927389" y="1814732"/>
          <a:ext cx="9017276" cy="4571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435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บทที่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ชื่อวิธีดำเนินการมาตรฐาน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SOP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การพิจารณาตอบสนองการร้องเรียน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การตรวจเยี่ยมเพื่อกำกับดูแลการวิจัย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การเตรียมแผนการประชุมและรายงานการประชุม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การบริหารจัดการเอกสารโครงการวิจัยที่กำลังดำเนินการ</a:t>
                      </a:r>
                      <a:r>
                        <a:rPr lang="th-TH" sz="3200" baseline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การเก็บและค้นหา การรักษาความลับและการย่อยสลาย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การตรวจเยี่ยมภายในคณะกรรมการกำกับดูแลการเลี้ยงและใช้สัตว์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การจัดทำแผนพัฒนาการใช้สัตว์เพื่องานทางวิทยาศาสตร์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915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C314AC-726E-4AF3-BF92-B4E88E46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4250C9A-4F7E-4EC1-8184-F3E6BF3FE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ชุมพล ผลประมูล.(พฤษภาคม 2559).</a:t>
            </a:r>
            <a:r>
              <a:rPr lang="th-TH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จรรยาบรรณการใช้สัตว์เพื่องานทางวิทยาศาสตร์และ	หลักการ </a:t>
            </a:r>
            <a:r>
              <a:rPr lang="en-US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3Rs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เอกสารประกอบการอบรมผู้ขอรับใบอนุญาตใช้สัตว์เพื่องานทาง	วิทยาศาสตร์ ครั้งที่ 16, กรุงเทพมหานคร:มหาวิทยาลัยเกษตรศาสตร์.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ปัทมารัตน์ กุญชร ณ อยุธยา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(พฤษภาคม 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พระราชบัญญัติสัตว์เพื่องานทางวิทยาศาสตร์ 	พ</a:t>
            </a:r>
            <a:r>
              <a:rPr lang="en-US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เอกสารประกอบการอบรมผู้ขอรับใบอนุญาตใช้สัตว์เพื่องานทาง	วิทยาศาสตร์ ครั้งที่ 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16,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กรุงเทพมหานคร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มหาวิทยาลัยเกษตรศาสตร์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สถาบันพัฒนาการดำเนินการต่อสัตว์เพื่องานทางวิทยาศาสตร์ สำนักงานคณะกรรมการวิจัย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แห่งชาติ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2560. </a:t>
            </a:r>
            <a:r>
              <a:rPr lang="th-TH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ระเบียบ ตามที่กำหนดในพระราชบัญญัติสัตว์เพื่องานทาง</a:t>
            </a:r>
          </a:p>
          <a:p>
            <a:pPr marL="0" indent="0">
              <a:buNone/>
            </a:pPr>
            <a:r>
              <a:rPr lang="th-TH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วิทยาศาสตร์ พ</a:t>
            </a:r>
            <a:r>
              <a:rPr lang="en-US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2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.2558.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63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AC1CE1-E52F-4B64-99A7-322C3E82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5CAACF4-FB0C-4F7E-84E0-6A6C6850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1862406"/>
            <a:ext cx="10515600" cy="2577564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การเลี้ยงและใช้สัตว์เพื่องานทางวิทยาศาสตร์ เป็นสิ่งจำเป็นเพื่อการสร้างองค์ความรู้ใหม่ การฝึกทักษะ และเพื่อการพัฒนาคุณภาพชีวิตของมนุษย์และสัตว์ 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มีการควบคุมการเลี้ยงและการใช้สัตว์ให้ถูกต้องตามหลักวิชาการและจรรยาบรรณในการเลี้ยงและการใช้สัตว์ อาจทำให้สัตว์ต้องเจ็บปวด ทรมาน หรือเสียชีวิตโดยไม่จำเป็น จึงเกิดเป็น พระราชบัญญัติสัตว์เพื่องานทางวิทยาศาสตร์ พ.ศ. 2558</a:t>
            </a:r>
          </a:p>
          <a:p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6AB4214-3150-4F81-850D-2778BCCE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89" y="4652287"/>
            <a:ext cx="10321485" cy="18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8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38DA07-93EC-4D82-8FF8-B3902452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BD6A92-10BF-4740-870C-BF746D41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983" y="1825625"/>
            <a:ext cx="8770033" cy="4667250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พระราชบัญญัติสัตว์เพื่องานทางวิทยาศาสตร์ พ.ศ. 2558</a:t>
            </a:r>
          </a:p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แบ่งออกเป็น 6 หมวด และบทเฉพาะกาล รวม 56 มาตรา</a:t>
            </a:r>
          </a:p>
          <a:p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เพื่อกำกับดูแลและส่งเสริมการดำเนินการต่อสัตว์ เพื่องานทางวิทยาศาสตร์ของประเทศไทย ให้สอดคล้องกับหลักจรรยาบรรณและมาตรฐานของสากล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เพื่อคุ้มครองชีวิตและสวัสดิภาพสัตว์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ส่งเสริมความก้าวหน้าทางวิชาการของประเทศ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ส่งเสริมนักวิจัยให้มีผลงานอันเป็นที่ยอมรับของนานาประเทศต่อไป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541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93586E-D7BD-4540-8ADE-0BC75239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 3</a:t>
            </a:r>
            <a:r>
              <a:rPr lang="en-US" sz="6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Rs</a:t>
            </a:r>
            <a:endParaRPr lang="th-TH" sz="60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DF9FE06-7175-4A60-AF8A-CE77AB294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 3</a:t>
            </a:r>
            <a:r>
              <a:rPr lang="en-US" sz="36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Rs 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แนวทางปฏิบัติของผู้ใช้สัตว์เพื่องานทางวิทยาศาสตร์ให้ใช้และปฏิบัติต่อสัตว์ด้วยคุณธรรมและอย่างมีมนุษยธรรม โดย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หลีกเลี่ยงการใช้สัตว์โดยไม่จำเป็น หรือไม่มีวิธีการอื่นทดแทน (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Replacement)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เมื่อจำเป็นต้องใช้สัตว์ ควรใช้สัตว์จำนวนน้อยที่สุด โดยยังคงความแม่นยำของผลงาน (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Reduction)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เมื่อจำเป็นต้องใช้สัตว์ ควรพัฒนา ปรับปรุง วิธีการ เทคนิคที่ปฏิบัติต่อสัตว์หรือเลี้ยงสัตว์ ให้สัตว์ได้รับความเจ็บปวด ความเครียด และความทุกข์ทรมานน้อยที่สุด รวมทั้งพัฒนาสภาพแวดล้อมและสถานที่เลี้ยงให้สัตว์มีความเป็นอยู่ที่ดี (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Refinement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245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359E7C-54B3-45E9-B769-38C25F94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การจัดตั้งสถานที่ดำเนินการต่อสัตว์เพื่องานทางวิทยาศาสตร์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C737BE-90A1-4EB4-BCBE-501659285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ต้องจัดการสถานที่ดำเนินการให้เป็นไปตามหลักเกณฑ์ (ม.22) ดังนี้</a:t>
            </a:r>
          </a:p>
          <a:p>
            <a:pPr marL="0" indent="0">
              <a:buNone/>
            </a:pPr>
            <a:endParaRPr lang="th-TH" sz="3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ที่ตั้ง สภาพแวดล้อม และลักษณะของสถานที่ เหมาะสม ตามที่กำหนดในกฎกระทรวง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มีเครื่องมือ เครื่องใช้ อุปกรณ์ที่จำเป็น ลักษณะและจำนวนตามที่กำหนดในกฎกระทรวง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มีป้ายชื่อสถานที่ดำเนินการ ป้ายชื่อผู้กำกับดูแล แผนผังสถานที่ดำเนินการ ติดตั้งไว้เปิดเผยเห็นได้ง่าย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มีสัตวแพทย์ ชั้น1 มีประสบการณ์ตามที่คณะกรรมการกำหนด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มีผู้กำกับดูแลประจำสถานที่ดำเนินการต่อสัตว์ กำกับดูแลให้ผู้เลี้ยงและใช้สัตว์ฯ ปฏิบัติให้เป็นไปตามจรรยาบรรณ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ต้องแต่งตั้ง</a:t>
            </a:r>
            <a:r>
              <a:rPr lang="th-TH" sz="32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คณะกรรมการกำกับดูแล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พิจารณาอนุมัติโครงการ และกำกับให้สอดคล้องกับจรรยาบรรณ และทำรายงานสรุปผลการดำเนินการต่อสัตว์ฯ เสนอ วช. ทุก 6 เดือน โดยผ่านผู้รับผิดชอบ</a:t>
            </a:r>
          </a:p>
          <a:p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263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9B3CEF-2070-444D-9FFA-DCA4A437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สถานที่ดำเนินการต่อสัตว์เพื่องานทางวิทยาศาสตร์ มศก.</a:t>
            </a: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0AD3FF0-A8CA-4E00-9C2D-CE94F3314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061" y="3917736"/>
            <a:ext cx="4172243" cy="2514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9D3F4B9-C05D-41F8-9BD0-9CDBF6F2FAE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5239"/>
          <a:stretch/>
        </p:blipFill>
        <p:spPr>
          <a:xfrm>
            <a:off x="6222609" y="3889188"/>
            <a:ext cx="4172400" cy="25164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22FCB40-0187-4A0E-89D0-74DEFDA9E6F1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85850" y="1252025"/>
            <a:ext cx="4172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7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AB71F2-6D81-416B-814F-1BA11E1F348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1E2867-A2AB-4A36-A4B4-F6877413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คณะกรรมการกำกับดูแล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คณะกรรมการกำกับดูแลการดำเนินการต่อสัตว์เพื่องานทางวิทยาศาสตร์ประจำสถานที่ดำเนินการ (</a:t>
            </a:r>
            <a:r>
              <a:rPr lang="th-TH" sz="36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คกส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ี่ผู้รับชอบสถานที่ดำเนินการแต่งตั้งขึ้นเพื่อทำหน้าที่กำกับและดูแลการดำเนินการต่อสัตว์เพื่องานทางวิทยาศาสตร์ของสถานที่ดำเนินการนั้น</a:t>
            </a:r>
          </a:p>
          <a:p>
            <a:pPr marL="0" indent="0">
              <a:buNone/>
            </a:pP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การดำเนินการต่อสัตว์เพื่องานทางวิทยาศาสตร์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การนำสัตว์เพื่องานทางวิทยาศาสตร์มาเลี้ยง ใช้ ผลิต หรือกระทำการใด ๆ เพื่องานทางวิทยาศาสตร์ </a:t>
            </a:r>
          </a:p>
          <a:p>
            <a:pPr marL="0" indent="0" algn="thaiDist">
              <a:buNone/>
            </a:pP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งานทางวิทยาศาสตร์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งานวิจัย งานทดสอบ งานผลิตชีววัตถุ งานสอน งานทดลอง การดัดแปลงพันธุกรรม การโคลนนิ่ง และ</a:t>
            </a:r>
            <a:r>
              <a:rPr lang="th-TH" sz="36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เซลล์ต้นกำเนิดที่มีการดำเนินการต่อสัตว์เพื่องานทางวิทยาศาสตร์</a:t>
            </a:r>
          </a:p>
          <a:p>
            <a:pPr marL="0" indent="0" algn="thaiDist">
              <a:lnSpc>
                <a:spcPct val="100000"/>
              </a:lnSpc>
              <a:buNone/>
            </a:pP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068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3479C0-C62A-47C4-9A9A-2D1C7B6D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 </a:t>
            </a:r>
            <a:r>
              <a:rPr lang="th-TH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คกส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54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CC7871-35EC-477E-B18E-A3F20B19B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 ควรมีองค์ประกอบ ไม่น้อยกว่า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ประธานกรรมการ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 ตำแหน่ง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ที่อธิการมอบหมายและเป็นผู้ทรงคุณวุฒิที่มีความรู้ความเข้าใจการเลี้ยงและการใช้สัตว์ที่ได้มาตรฐาน จรรยาบรรณการใช้สัตว์ และมาตรฐานคณะกรรมการกำกับดูแลการเลี้ยงและใช้สัตว์ของสถาบัน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สัตวแพทย์ประจำสถานดำเนินการ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 ตำแหน่ง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ที่คุณสมบัติเป็นสัตวแพทย์ที่มีความรู้และประสบการณ์ด้านการเลี้ยงและใช้สัตว์เพื่องานทางวิทยาศาสตร์และทำงานเต็มเวลาในสถาบัน และสามารถเข้าร่วมประชุมคณะกรรมการกำกับดูแลการเลี้ยงและใช้สัตว์ทุกครั้ง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นักวิจัยหรือนักวิทยาศาสตร์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1 ตำแหน่ง </a:t>
            </a:r>
          </a:p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เป็นผู้มีความรู้และประสบการณ์ในการวิจัยที่ใช้สัตว์ไม่น้อยกว่า 5 ปี </a:t>
            </a:r>
          </a:p>
          <a:p>
            <a:pPr marL="0" indent="0" algn="thaiDist">
              <a:buNone/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215564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</TotalTime>
  <Words>2031</Words>
  <Application>Microsoft Office PowerPoint</Application>
  <PresentationFormat>แบบจอกว้าง</PresentationFormat>
  <Paragraphs>175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TH SarabunPSK</vt:lpstr>
      <vt:lpstr>Wingdings</vt:lpstr>
      <vt:lpstr>ธีมของ Office</vt:lpstr>
      <vt:lpstr>    การดำเนินงานของคณะกรรมการกำกับดูแลการเลี้ยงและใช้สัตว์ มหาวิทยาลัยศิลปากร</vt:lpstr>
      <vt:lpstr>ประเด็นที่เกี่ยวข้องกับ คกส.</vt:lpstr>
      <vt:lpstr>หลักการและเหตุผล</vt:lpstr>
      <vt:lpstr>หลักการและเหตุผล</vt:lpstr>
      <vt:lpstr>หลักการ 3Rs</vt:lpstr>
      <vt:lpstr>การจัดตั้งสถานที่ดำเนินการต่อสัตว์เพื่องานทางวิทยาศาสตร์</vt:lpstr>
      <vt:lpstr>สถานที่ดำเนินการต่อสัตว์เพื่องานทางวิทยาศาสตร์ มศก.</vt:lpstr>
      <vt:lpstr>นิยาม</vt:lpstr>
      <vt:lpstr>องค์ประกอบของ คกส.</vt:lpstr>
      <vt:lpstr>องค์ประกอบของ คกส.</vt:lpstr>
      <vt:lpstr>งานนำเสนอ PowerPoint</vt:lpstr>
      <vt:lpstr>หน้าที่ของคกส.มศก. (15 พ.ค. 62- 14 พ.ค. 2565)</vt:lpstr>
      <vt:lpstr>หน้าที่ของคกส.มศก. (15 พ.ค. 62- 14 พ.ค. 2565)-2</vt:lpstr>
      <vt:lpstr>หน้าที่ของคกส.มศก. (15 พ.ค. 62- 14 พ.ค. 2565)-3</vt:lpstr>
      <vt:lpstr>หน้าที่ของคกส.มศก. (15 พ.ค. 62- 14 พ.ค. 2565)-4</vt:lpstr>
      <vt:lpstr>แนวปฏิบัติและขั้นตอนการขอเอกสารรับรอง</vt:lpstr>
      <vt:lpstr>แนวปฏิบัติและขั้นตอนการขอเอกสารรับรอง-2</vt:lpstr>
      <vt:lpstr>งานนำเสนอ PowerPoint</vt:lpstr>
      <vt:lpstr>งานนำเสนอ PowerPoint</vt:lpstr>
      <vt:lpstr>แนวปฏิบัติและขั้นตอนการขอเอกสารรับรอง-3</vt:lpstr>
      <vt:lpstr> ขั้นตอนการปฏิบัติในการเลี้ยงและใช้สัตว์เพื่องานทางวิทยาศาสตร์ มหาวิทยาลัยศิลปากร โดย คกส. มศก.  </vt:lpstr>
      <vt:lpstr>งานนำเสนอ PowerPoint</vt:lpstr>
      <vt:lpstr>SOPs การดำเนินการต่อสัตว์เพื่องานทางวิทยาศาสตร์</vt:lpstr>
      <vt:lpstr>SOPs การดำเนินการต่อสัตว์เพื่องานทางวิทยาศาสตร์-2</vt:lpstr>
      <vt:lpstr>SOPs การดำเนินการต่อสัตว์เพื่องานทางวิทยาศาสตร์-3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112</cp:revision>
  <dcterms:created xsi:type="dcterms:W3CDTF">2019-08-01T15:36:35Z</dcterms:created>
  <dcterms:modified xsi:type="dcterms:W3CDTF">2019-08-03T16:27:13Z</dcterms:modified>
</cp:coreProperties>
</file>