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71" r:id="rId9"/>
    <p:sldId id="273" r:id="rId10"/>
    <p:sldId id="265" r:id="rId11"/>
    <p:sldId id="266" r:id="rId12"/>
    <p:sldId id="268" r:id="rId13"/>
    <p:sldId id="269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330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D433B2-4D5B-4AB3-97EA-6C9D31227ADE}" type="datetimeFigureOut">
              <a:rPr lang="th-TH" smtClean="0"/>
              <a:t>03/08/62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AFD68-1CE6-44C6-A267-2D41572C026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2070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A2E5C22-3BB5-4F49-B8BE-7DB32ACFD1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86EE0DCD-296E-4EF7-AFDF-F3948B8D44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285AD3C-3224-4D70-B553-B62B113A8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54246-98BF-4BFD-8CDF-D3CB51D56FCE}" type="datetime1">
              <a:rPr lang="th-TH" smtClean="0"/>
              <a:t>03/08/62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A138A84-262E-4D8A-83CA-D9A69B4EB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213520B-DB7C-4D4F-AEC5-C9EFDF877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7C0E-61F5-4909-AFA1-8E63E06941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9501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1E7AC51-DE92-46D4-9954-355072C6E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54B4DEEE-78DD-4D68-A117-1E4B7D1878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AC5C51C-330E-427E-B5EF-65455C827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FAF91-21E6-42A1-A4AC-D3C0263FBDA8}" type="datetime1">
              <a:rPr lang="th-TH" smtClean="0"/>
              <a:t>03/08/62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4B8FC64-5F70-493F-BE05-B779A12C9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45C51B7-F953-4E28-BCF9-2D3CFACD0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7C0E-61F5-4909-AFA1-8E63E06941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36711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15424F20-E73B-47A9-BC9C-34FD15AF82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6A3E7AF5-8C8F-4747-A5CB-FCBF8CE6FB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6C3B2AC-59FE-4987-950F-2E09FCDDC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618B3-058C-495D-B7AD-33D76E9659C0}" type="datetime1">
              <a:rPr lang="th-TH" smtClean="0"/>
              <a:t>03/08/62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2A2A78F-9A7D-4C1F-A86D-F94818B61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753C535-8DFC-4B6B-B751-8F0118E60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7C0E-61F5-4909-AFA1-8E63E06941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13538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1596379-D87E-4B3D-814D-A6E8DAF5A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9A886005-71C9-4F7A-A361-6E88A35F7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FC3864D-753F-480D-A6AE-A5F80D955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EBDFF-1015-4BE0-BA35-889CD91AB80D}" type="datetime1">
              <a:rPr lang="th-TH" smtClean="0"/>
              <a:t>03/08/62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69369D6-29CC-4938-B7AD-CE6504261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4056623-4466-48AE-8118-6054F4AFA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7C0E-61F5-4909-AFA1-8E63E06941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1777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2C7AA5E-37B4-4842-9057-096B1B901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6EFFA68E-B93F-4303-83A1-CA279B942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02E6A0F-84D6-48EB-824E-953D9D448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E70D-7B9B-4CD9-BC4C-B3E58322CF21}" type="datetime1">
              <a:rPr lang="th-TH" smtClean="0"/>
              <a:t>03/08/62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18B1E82-3AE6-4189-A875-6797CBC80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D9BF7C92-7ED2-4992-848F-05389A9EE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7C0E-61F5-4909-AFA1-8E63E06941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90350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8FC6E8F-81EF-4E65-B857-DBF123F30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9932BFBD-E106-4286-866D-4783F74DA2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595199A9-AFAE-4AFE-AF9B-8AF9214066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5DBE4C89-CEA3-4367-9E51-447EBD7BC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A8FFA-8A0C-404E-9DA3-63FAD02C0CDD}" type="datetime1">
              <a:rPr lang="th-TH" smtClean="0"/>
              <a:t>03/08/62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2EEF289E-2950-4F6D-93DF-6A10B4BDF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908BAD83-A8CD-40CD-A4A2-F33D6E60E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7C0E-61F5-4909-AFA1-8E63E06941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69835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2C31FCF-79FA-4A76-AECC-1D8820CA0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7BE86A7B-CFDA-4C1B-8D66-EF9C4BE4C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075A40D4-78E4-4F36-A344-D028356BB8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B221BDE6-FCCD-4B22-8847-3228B3928D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ED599779-0539-4E22-B749-8783594360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2230AEEB-358F-4B4B-8086-06E74A713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15C7-8425-4010-BFA8-46FDD35BA933}" type="datetime1">
              <a:rPr lang="th-TH" smtClean="0"/>
              <a:t>03/08/62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FE76020D-49E0-4D7E-94BE-4B1FC92A7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DDC85F20-8711-46E3-BD86-686764491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7C0E-61F5-4909-AFA1-8E63E06941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12938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04E205D-65FD-4B76-990D-0F16EFEA8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147F5262-5402-41B0-A36A-029F38FAC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D31C-9833-494B-92A3-BEDF959A8933}" type="datetime1">
              <a:rPr lang="th-TH" smtClean="0"/>
              <a:t>03/08/62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8EBFED2E-3345-403F-992E-4D5B0EE73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E155970B-43F3-4CBF-BE17-321A05FD0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7C0E-61F5-4909-AFA1-8E63E06941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429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9CDB3656-C1A6-4D62-900E-EAA7FBF56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F209-5F25-496E-9C02-656D0D8CEEB0}" type="datetime1">
              <a:rPr lang="th-TH" smtClean="0"/>
              <a:t>03/08/62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9C4C4DD0-DE4C-42C3-A23E-B9B7A2B7A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C5B07E8E-41EC-47A2-8CC9-BFF388E6F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7C0E-61F5-4909-AFA1-8E63E06941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3008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E2E6C7D-6F88-44A0-9410-0FA3AB3CA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9662160-58EA-4E5B-AD24-1C29CF8FC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D2B4F9FA-821B-40AD-81D6-5BAC707BFE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5DF2AA33-B361-4787-927C-1B1381051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4B5FC-2B20-4290-88DF-D2721A1C4C15}" type="datetime1">
              <a:rPr lang="th-TH" smtClean="0"/>
              <a:t>03/08/62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AF08FC3-8E7D-4EBD-8CDE-0DD73CF85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175E448C-AAA5-4310-B885-B9511162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7C0E-61F5-4909-AFA1-8E63E06941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05057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8C9CA07-7368-4B82-9907-5879419C2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4DBE724B-7111-4896-9B95-59E34D1D23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6D7CA584-0248-4027-9E63-39E005D548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00E40C2A-D5EC-47DB-9836-B1B376CDA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B2DAA-79EA-4E36-ADD3-8554765859B2}" type="datetime1">
              <a:rPr lang="th-TH" smtClean="0"/>
              <a:t>03/08/62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951741C2-17E1-43AF-877E-77E690175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8E8DAEB5-D06A-4643-8010-5AF095D9E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7C0E-61F5-4909-AFA1-8E63E06941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26714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055F3D9F-F3E0-4CD5-AD4A-F16D0F359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A260DAAC-97CF-45E1-A291-D314E1DDB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1E04C04-53E0-4618-9D78-1A73A609B9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A01B-29E5-40B2-8CED-340B22CE3ABF}" type="datetime1">
              <a:rPr lang="th-TH" smtClean="0"/>
              <a:t>03/08/62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35D385E-763C-4CDE-95B8-713A7228EA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1681123-FF73-42D6-8BD3-7FAC918DEC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17C0E-61F5-4909-AFA1-8E63E06941B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1162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03E6AF5-D59A-4AC8-A24C-687F2B3D4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br>
              <a:rPr lang="th-TH" sz="48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ระเบียบมหาวิทยาลัยศิลปากร ว่าด้วยการกำกับดูแลการเลี้ยงและใช้สัตว์เพื่องานทางวิทยาศาสตร์ พ.ศ. ๒๕๖๒ </a:t>
            </a:r>
            <a:endParaRPr lang="th-TH" b="1" dirty="0">
              <a:solidFill>
                <a:srgbClr val="FFFF00"/>
              </a:solidFill>
            </a:endParaRP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880DDF80-EBC2-408D-870E-F6B0E811F5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133600"/>
          </a:xfrm>
          <a:ln>
            <a:solidFill>
              <a:schemeClr val="bg1"/>
            </a:solidFill>
          </a:ln>
        </p:spPr>
        <p:txBody>
          <a:bodyPr>
            <a:normAutofit fontScale="25000" lnSpcReduction="20000"/>
          </a:bodyPr>
          <a:lstStyle/>
          <a:p>
            <a:r>
              <a:rPr lang="th-TH" sz="144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บรรยายโดย</a:t>
            </a:r>
          </a:p>
          <a:p>
            <a:r>
              <a:rPr lang="th-TH" sz="144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ผู้ช่วยศาสตราจารย์ ดร. จันทร์ดี ระแบบเลิศ</a:t>
            </a:r>
          </a:p>
          <a:p>
            <a:r>
              <a:rPr lang="th-TH" sz="1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ประธานกรรมการกำกับดูแลการเลี้ยงและใช้สัตว์เพื่องานทางวิทยาศาสตร์ </a:t>
            </a:r>
          </a:p>
          <a:p>
            <a:r>
              <a:rPr lang="th-TH" sz="144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มหาวิทยาลัยศิลปากร</a:t>
            </a:r>
          </a:p>
          <a:p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A124CF6D-6707-44AB-8B7F-BDFE80E63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7C0E-61F5-4909-AFA1-8E63E06941BB}" type="slidenum">
              <a:rPr lang="th-TH" sz="2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fld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89978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1910592-2CAA-42F4-9CD2-7F1CF30D4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6473"/>
            <a:ext cx="10515600" cy="582987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r>
              <a:rPr lang="th-TH" sz="32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๖ ให้คณะกรรมการ มีหน้าที่และอำนาจ ดังนี้ </a:t>
            </a:r>
            <a:endParaRPr lang="th-TH" b="1" dirty="0">
              <a:solidFill>
                <a:srgbClr val="FFFF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900113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(๑) จัดทำแผนพัฒนาและแผนงบประมาณของหน่วยเลี้ยงสัตว์ให้สอดคล้องกับจรรยาบรรณและมาตรฐานการเลี้ยงและการใช้สัตว์ เสนอต่อผู้บริหารมหาวิทยาลัย</a:t>
            </a:r>
          </a:p>
          <a:p>
            <a:pPr marL="0" indent="900113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(๒) พิจารณาข้อเสนอโครงการเพื่ออนุมัติหรือไม่อนุมัติ หรือให้เปลี่ยนแปลงแก้ไขข้อเสนอโครงการ</a:t>
            </a:r>
          </a:p>
          <a:p>
            <a:pPr marL="0" indent="900113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(๓) ติดตามกำกับดูแลการดำเนินงานโครงการที่ได้รับการพิจารณารับรองแล้วและพิจารณาสั่งแก้ไข ระงับ ยับยั้ง หรือยุติโครงการ ในกรณีที่ไม่เป็นไปตามข้อเสนอโครงการ</a:t>
            </a:r>
          </a:p>
          <a:p>
            <a:pPr marL="0" indent="900113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(๔) กำกับดูแลให้มีการดูแลสุขภาพสัตว์โดยสัตวแพทย์ประจำสถานที่ดำเนินการ</a:t>
            </a:r>
          </a:p>
          <a:p>
            <a:pPr marL="0" indent="900113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(๕) ตรวจสอบและกำกับดูแลสถานที่ดำเนินการต่อสัตว์ ให้มีการเลี้ยงและใช้สัตว์เพื่องานทางวิทยาศาสตร์ให้เป็นไปตามจรรยาบรรณ</a:t>
            </a:r>
          </a:p>
          <a:p>
            <a:pPr marL="0" indent="900113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(๖) จัดทำแผนและดำเนินการให้มีการพัฒนาบุคลากร</a:t>
            </a:r>
          </a:p>
          <a:p>
            <a:pPr marL="0" indent="900113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(๗) จัดทำแผนและดำเนินการให้มีการเผยแพร่ความรู้และประชาสัมพันธ์ให้บุคคลากรได้เข้าใจเรื่อง จรรยาบรรณ มาตรฐานการเลี้ยงและใช้สัตว์ และพระราชบัญญัติสัตว์เพื่องานทางวิทยาศาสตร์ พ.ศ. ๒๕๕๘ </a:t>
            </a:r>
          </a:p>
          <a:p>
            <a:pPr marL="0" indent="900113">
              <a:lnSpc>
                <a:spcPct val="100000"/>
              </a:lnSpc>
              <a:spcBef>
                <a:spcPts val="600"/>
              </a:spcBef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</a:p>
          <a:p>
            <a:pPr marL="0" indent="0"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82EF24B0-45F5-4A29-9967-936B31C1D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7C0E-61F5-4909-AFA1-8E63E06941BB}" type="slidenum">
              <a:rPr lang="th-TH" sz="2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10</a:t>
            </a:fld>
            <a:endParaRPr lang="th-TH" sz="20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28307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1910592-2CAA-42F4-9CD2-7F1CF30D4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1891"/>
            <a:ext cx="10515600" cy="577445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sz="32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๖ ให้คณะกรรมการ มีหน้าที่และอำนาจ ดังนี้ (ต่อ)</a:t>
            </a:r>
          </a:p>
          <a:p>
            <a:pPr marL="0" indent="1787525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(๘) กำหนดมาตรฐานวิธีการปฎิบัติงาน (</a:t>
            </a:r>
            <a:r>
              <a:rPr lang="en-US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Standard Operating Procedure, SOP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 การปฏิบัติหน้าที่ของคณะกรรมการ และมาตรฐานการปฎิบัติงานการเลี้ยงและใช้สัตว์ของสถานที่ดำเนินการ </a:t>
            </a:r>
          </a:p>
          <a:p>
            <a:pPr marL="0" indent="1787525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(๙) จัดทำรายงานการดำเนินการต่อสัตว์ทุก ๖ เดือน และกำกับการจัดทำสถิติการเลี้ยงและใช้สัตว์ทุก ๖ เดือนของผู้กำกับดูแลสถานที่ดำเนินการ เพื่อรายงานต่อสำนักงานคณะกรรมการวิจัยแห่งชาติ (วช.) และจัดทำสรุปรายงานประจำปี</a:t>
            </a:r>
          </a:p>
          <a:p>
            <a:pPr marL="0" indent="1787525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(๑๐) ทำหน้าที่เป็นคณะกรรมการจรรยาบรรณการดำเนินการต่อสัตว์เพื่องานทางวิทยาศาสตร์ของมหาวิทยาลัย และวินิจฉัยการกระทำผิดจรรยาบรรณ</a:t>
            </a:r>
          </a:p>
          <a:p>
            <a:pPr marL="0" indent="1787525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(๑๑) เสนออธิการบดีเพื่อพิจารณาแต่งตั้งผู้ทรงคุณวุฒิเพื่อช่วยพิจารณาโครงการตามความจำเป็นและความเหมาะสม</a:t>
            </a:r>
          </a:p>
          <a:p>
            <a:pPr marL="0" indent="1787525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(๑๒) ปฏิบัติหน้าที่อื่นที่เกี่ยวข้อง</a:t>
            </a:r>
          </a:p>
          <a:p>
            <a:pPr marL="0" indent="0">
              <a:buNone/>
            </a:pPr>
            <a:endParaRPr lang="th-TH" sz="3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82EF24B0-45F5-4A29-9967-936B31C1D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C17C0E-61F5-4909-AFA1-8E63E06941BB}" type="slidenum">
              <a:rPr kumimoji="0" lang="th-TH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th-TH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88912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1910592-2CAA-42F4-9CD2-7F1CF30D4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5746"/>
            <a:ext cx="10515600" cy="576060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sz="32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ข้อ ๗ ในการปฏิบัติตามข้อ ๖ (๓) นั้น ให้คณะกรรมการกำหนดให้มีหลักเกณฑ์การดำเนินการ ดังนี้ </a:t>
            </a:r>
          </a:p>
          <a:p>
            <a:pPr marL="0" indent="803275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(๑) หลักเกณฑ์การพิจารณาวินิจฉัยการกระทำผิดจรรยาบรรณ รวมทั้งหลักเกณฑ์การยื่นข้อร้องเรียนและการจัดการเกี่ยวกับข้อร้องเรียน</a:t>
            </a:r>
          </a:p>
          <a:p>
            <a:pPr marL="0" indent="803275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(๒) หลักเกณฑ์การพิจารณาและการดำเนินการกรณีมีรายงานการเบี่ยงเบนหรือการไม่ปฏิบัติตามจรรยาบรรณของโครงการที่ได้รับการรับรองและอยู่ในระหว่างการดำเนินการ และการแจ้งผลการพิจารณาให้เจ้าของโครงการทราบ</a:t>
            </a:r>
          </a:p>
          <a:p>
            <a:pPr marL="0" indent="803275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(๓) หลักเกณฑ์และกระบวนการให้หยุดการดำเนินการวิจัยไว้ชั่วคราว (</a:t>
            </a:r>
            <a:r>
              <a:rPr lang="en-US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suspend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 หรือยุติโครงการ (</a:t>
            </a:r>
            <a:r>
              <a:rPr lang="en-US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terminate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 โดยถอนการรับรองโครงการที่ให้การรับรองแล้ว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82EF24B0-45F5-4A29-9967-936B31C1D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C17C0E-61F5-4909-AFA1-8E63E06941BB}" type="slidenum">
              <a:rPr kumimoji="0" lang="th-TH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th-TH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92746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1910592-2CAA-42F4-9CD2-7F1CF30D4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8457"/>
            <a:ext cx="10515600" cy="5812971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r>
              <a:rPr lang="th-TH" sz="32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๘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ในการปฏิบัติตามข้อ ๖ (๑๑) นั้น คณะกรรมการอาจกำหนดหลักเกณฑ์การแต่งตั้งผู้ทรงคุณวุฒิเพื่อช่วยพิจารณาโครงการก็ได้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th-TH" sz="32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r>
              <a:rPr lang="th-TH" sz="32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๙</a:t>
            </a:r>
            <a:r>
              <a:rPr lang="th-TH" sz="32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ให้คณะกรรมการกำหนดระเบียบเกี่ยวกับการรักษาความลับ การจัดการกรณีมีผลประโยชน์ทับซ้อนไว้ให้ชัดเจนด้วย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32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๑๐ 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คณะกรรมการต้องมีการจัดการเอกสาร ให้เป็นระเบียบ สามารถตรวจสอบได้โดยสะดวก กำกับดูแลการจัดการระบบฐานข้อมูลให้มีข้อมูลสำคัญที่สมบูรณ์และเป็นปัจจุบัน และจัดให้มีระบบการเข้าถึงเอกสารที่ปลอดภัยเพื่อให้สามารถตรวจสอบได้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th-TH" sz="32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๑๑ 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ให้คณะกรรมการประกาศเผยแพร่ระเบียบปฏิบัติต่าง ๆ ที่เกี่ยวข้องกับการเลี้ยงและใช้สัตว์เพื่องานทางวิทยาศาสตร์ตามหน้าที่ของคณะกรรมการ โดยจัดทำเป็นหนังสือเวียน และเผยแพร่ใน</a:t>
            </a:r>
            <a:r>
              <a:rPr lang="th-TH" sz="3200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เว็ปไ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ซด์ (</a:t>
            </a:r>
            <a:r>
              <a:rPr lang="en-US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website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 ของมหาวิทยาลัย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๑๒ 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ณะกรรมการต้องดำเนินการให้เป็นไปตามมาตรฐานคณะกรรมการกำกับดูแลการดำเนินการต่อสัตว์เพื่องานทางวิทยาศาสตร์ของสถานที่ดำเนินการ (</a:t>
            </a:r>
            <a:r>
              <a:rPr lang="th-TH" sz="3200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มคก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ส.) ตามที่สถาบันพัฒนาการดำเนินการต่อสัตว์เพื่องานทางวิทยาศาสตร์ สำนักงานคณะกรรมการวิจัยแห่งชาติ (</a:t>
            </a:r>
            <a:r>
              <a:rPr lang="th-TH" sz="3200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สพสว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3200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ว.ช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.) ประกาศกำหนด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82EF24B0-45F5-4A29-9967-936B31C1D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C17C0E-61F5-4909-AFA1-8E63E06941BB}" type="slidenum">
              <a:rPr kumimoji="0" lang="th-TH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th-TH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996599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799AA48-B163-4947-AD79-1ABA3ABC9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9967"/>
          </a:xfrm>
          <a:ln>
            <a:noFill/>
          </a:ln>
        </p:spPr>
        <p:txBody>
          <a:bodyPr>
            <a:normAutofit/>
          </a:bodyPr>
          <a:lstStyle/>
          <a:p>
            <a:r>
              <a:rPr lang="th-TH" sz="30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๑๓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บทบาทหน้าที่ของ</a:t>
            </a:r>
            <a:r>
              <a:rPr lang="th-TH" sz="30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ประธานกรรมการ </a:t>
            </a:r>
            <a:r>
              <a:rPr lang="th-TH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กรรมการ และฝ่ายเลขานุการของคณะกรรมการ มีดังนี้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B1085824-2701-4B12-89FE-56E3DCD25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62248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r>
              <a:rPr lang="th-TH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(๑) ประธานกรรมการ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(๑.๑) มีความเข้าใจในพระราชบัญญัติสัตว์เพื่องานทางวิทยาศาสตร์ พ.ศ. ๒๕๕๘ ข้อแนะนำสำหรับการดูแลและการใช้สัตว์ทดลองด้านจรรยาบรรณการดำเนินการต่อสัตว์เพื่อของงานทางวิทยาศาสตร์ ของสำนักงานคณะกรรมการวิจัยแห่งชาติ (วช.) นโยบายกำกับดูแลการเลี้ยงและการใช้สัตว์เพื่องานทางวิทยาศาสตร์ของมหาวิทยาลัยศิลปากร และ/หรือมาตรฐาน ระเบียบ ข้อกำหนด กฎหมาย ข้อบังคับ</a:t>
            </a:r>
            <a:r>
              <a:rPr lang="th-TH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อื่นๆ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ที่เกี่ยวข้อง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(๑.๒) กำกับดูแลให้คณะกรรมการปฏิบัติหน้าที่ตามที่กำหนดในระเบียบนี้และจัดให้มีการประชุมตามกำหนด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(๑.๓) ดำเนินการประชุมให้เป็นไปตามวาระการประชุม โดยให้การพิจารณาของกรรมการปราศจากผลประโยชน์ขัดกัน/ทับซ้อน ให้เป็นไปตามระเบียบ ข้อบังคับ มาตรฐาน ข้อกำหนด กฎหมาย และจรรยาบรรณที่เกี่ยวข้องกับการเลี้ยงและใช้สัตว์เพื่องานทางวิทยาศาสตร์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(๑.๔) กำกับดูแลและรับรองการจัดทำรายงานทุก ๖ เดือน และรายงานผลการดำเนินการประจำปีของคณะกรรมการเสนอต่ออธิการบดี</a:t>
            </a: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489A2E53-4735-4992-810C-3E7F1C1E6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7C0E-61F5-4909-AFA1-8E63E06941BB}" type="slidenum">
              <a:rPr lang="th-TH" sz="2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14</a:t>
            </a:fld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23248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799AA48-B163-4947-AD79-1ABA3ABC9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9967"/>
          </a:xfrm>
          <a:ln>
            <a:noFill/>
          </a:ln>
        </p:spPr>
        <p:txBody>
          <a:bodyPr>
            <a:normAutofit/>
          </a:bodyPr>
          <a:lstStyle/>
          <a:p>
            <a:r>
              <a:rPr lang="th-TH" sz="30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๑๓ </a:t>
            </a:r>
            <a:r>
              <a:rPr lang="th-TH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บทบาทหน้าที่ของ</a:t>
            </a:r>
            <a:r>
              <a:rPr lang="th-TH" sz="30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ประธานกรรมการ </a:t>
            </a:r>
            <a:r>
              <a:rPr lang="th-TH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กรรมการ และฝ่ายเลขานุการของคณะกรรมการ (ต่อ)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B1085824-2701-4B12-89FE-56E3DCD25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62248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(๑.๕)  ลงนามรับรองเอกสารและโครงการ</a:t>
            </a:r>
            <a:r>
              <a:rPr lang="th-TH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ที่คณะกรรมการลงมติพิจารณาผ่าน และ/หรือยอมรับความถูกต้อง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(๑.๖)  ตรวจสอบว่าทุกโครงการที่มีการเลี้ยงและการใช้สัตว์ ผ่านการพิจารณาและได้รับอนุมัติโดยคณะ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กรรมการ และโครงการนั้นเป็นไปตามกฎหมายที่บังคับใช้ กฎระเบียบ แนวปฏิบัติและมาตรฐาน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(๑.๗)  จัดให้คณะกรรมการได้รับการฝึกอบรมเพิ่มพูนความรู้อย่างต่อเนื่อง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(๑.๘)  มอบหมายให้ตัวแทนคณะกรรมการตรวจสอบการกระทำที่ไม่เป็นไปตามจรรยาบรรณ หรือไม่เป็นไปตามที่ได้รับอนุมัติจากคณะกรรมการ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(๑.๙)  การตรวจสอบและลงนามมาตรฐานการปฎิบัติงาน (</a:t>
            </a:r>
            <a:r>
              <a:rPr lang="en-US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SOP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 ของคณะกรรมการ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(๑.๑๐) เสนอชื่อกรรมการที่เหมาะสมต่ออธิการบดีเพื่อพิจารณาแต่งตั้งเพิ่มเติม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(๑.๑๑) ทำหน้าที่</a:t>
            </a:r>
            <a:r>
              <a:rPr lang="th-TH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อื่นๆ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เช่นเดียวกับหน้าที่ของกรรมการ</a:t>
            </a:r>
          </a:p>
          <a:p>
            <a:pPr marL="0" indent="0">
              <a:spcBef>
                <a:spcPts val="0"/>
              </a:spcBef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489A2E53-4735-4992-810C-3E7F1C1E6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7C0E-61F5-4909-AFA1-8E63E06941BB}" type="slidenum">
              <a:rPr lang="th-TH" sz="2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15</a:t>
            </a:fld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72908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799AA48-B163-4947-AD79-1ABA3ABC9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9967"/>
          </a:xfrm>
          <a:ln>
            <a:noFill/>
          </a:ln>
        </p:spPr>
        <p:txBody>
          <a:bodyPr>
            <a:normAutofit/>
          </a:bodyPr>
          <a:lstStyle/>
          <a:p>
            <a:r>
              <a:rPr lang="th-TH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๑๓ บทบาทหน้าที่ของประธานกรรมการ </a:t>
            </a:r>
            <a:r>
              <a:rPr lang="th-TH" sz="30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กรรมการ</a:t>
            </a:r>
            <a:r>
              <a:rPr lang="th-TH" sz="30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และฝ่ายเลขานุการของคณะกรรมการ มีดังนี้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B1085824-2701-4B12-89FE-56E3DCD25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62248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th-TH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(๒) กรรมการ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(๒.๑) พิจารณาโครงการให้เป็นไปตามแนวปฏิบัติ กฎหมาย ศีลธรรม และระเบียบของมหาวิทยาลัย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รวมถึงติดตามกำกับดูแลการดำเนินงานโครงการของผู้ใช้สัตว์ โดยไม่จำเป็นต้องแจ้งให้หัวหน้าโครงการหรือผู้ใช้สัตว์ทราบล่วงหน้า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(๒.๒) พิจารณาและตรวจสอบข้อเสนอแนะหรือข้อร้องเรียนเกี่ยวกับการเลี้ยงและใช้สัตว์เพื่องานทางวิทยาศาสตร์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(๒.๓) จัดทำแผนพัฒนาและตั้งงบประมาณประจำปีเพื่อเสนอต่ออธิการบดี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(๒.๔) ส่งเสริมและสนับสนุนให้บุคลากรของมหาวิทยาลัย นักวิจัย นักศึกษาที่ใช้สัตว์ทดลอง นักวิทยาศาสตร์ ช่างเทคนิคและผู้ที่เกี่ยวข้องอื่น ๆ ได้ฝึกฝนประสบการณ์ และความรู้ด้านการเลี้ยงและใช้สัตว์ เพื่อให้สามารถปฏิบัติหน้าที่ได้รับมอบหมายอย่างมีประสิทธิภาพ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(๒.๕) จัดทำมาตรฐานการปฎิบัติงานสำหรับคณะกรรมการ</a:t>
            </a: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489A2E53-4735-4992-810C-3E7F1C1E6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C17C0E-61F5-4909-AFA1-8E63E06941BB}" type="slidenum">
              <a:rPr kumimoji="0" lang="th-TH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th-TH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61500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799AA48-B163-4947-AD79-1ABA3ABC9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9967"/>
          </a:xfrm>
          <a:ln>
            <a:noFill/>
          </a:ln>
        </p:spPr>
        <p:txBody>
          <a:bodyPr>
            <a:normAutofit/>
          </a:bodyPr>
          <a:lstStyle/>
          <a:p>
            <a:r>
              <a:rPr lang="th-TH" sz="30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๑๓ </a:t>
            </a:r>
            <a:r>
              <a:rPr lang="th-TH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บทบาทหน้าที่ของประธานกรรมการ </a:t>
            </a:r>
            <a:r>
              <a:rPr lang="th-TH" sz="30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กรรมการ </a:t>
            </a:r>
            <a:r>
              <a:rPr lang="th-TH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และฝ่ายเลขานุการของคณะกรรมการ (ต่อ)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B1085824-2701-4B12-89FE-56E3DCD25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62248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(๒.๖) จัดทำรายงานการเลี้ยงและใช้สัตว์ของมหาวิทยาลัยเพื่อเผยแพร่เป็นประจำทุก ๖ เดือน เสนอต่อที่ประชุมคณะกรรมการ ก่อนเสนอสำนักงานคณะกรรมการวิจัยแห่งชาติ (วช.) ผ่านอธิการบดี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(๒.๗) พิจารณา ตรวจสอบสถานที่เลี้ยงสัตว์และห้องปฏิบัติการที่มีการปฏิบัติต่อสัตว์ และโปรแกรมการเลี้ยงและใช้สัตว์ รวมทั้งวางแผนแก้ไขข้อบกพร่อง อย่างน้อยปีละ </a:t>
            </a:r>
            <a:r>
              <a:rPr lang="en-US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ครั้ง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(๒.๘)  สนับสนุนโปรแกรมการเลี้ยงและใช้สัตว์ของมหาวิทยาลัยให้ได้รับการรับรองจากสถาบันพัฒนาการดำเนินการต่อสัตว์เพื่องานทางวิทยาศาสตร์ (</a:t>
            </a:r>
            <a:r>
              <a:rPr lang="th-TH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สพสว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.) สำนักงานคณะกรรมการวิจัยแห่งชาติ (วช.) และ/หรือในระดับสากล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(๒.๙)  ระงับการดำเนินกิจกรรมที่เกี่ยวกับสัตว์ที่ไม่เป็นไปตามจรรยาบรรณ ศีลธรรม หรือระเบียบของมหาวิทยาลัย หรือดำเนินการ</a:t>
            </a:r>
            <a:r>
              <a:rPr lang="th-TH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ใดๆ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ที่เกี่ยวกับสัตว์ที่ไม่ผ่านการรับรอง หรือยังไม่ได้รับการรับรองแก้ไขการดำเนินการนั้น ๆ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(๒.๑๐) ทำหน้าที่</a:t>
            </a:r>
            <a:r>
              <a:rPr lang="th-TH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อื่นๆ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ตามที่ได้รับมอบหมาย</a:t>
            </a:r>
          </a:p>
          <a:p>
            <a:pPr marL="0" indent="0">
              <a:spcBef>
                <a:spcPts val="600"/>
              </a:spcBef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spcBef>
                <a:spcPts val="600"/>
              </a:spcBef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spcBef>
                <a:spcPts val="600"/>
              </a:spcBef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489A2E53-4735-4992-810C-3E7F1C1E6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7C0E-61F5-4909-AFA1-8E63E06941BB}" type="slidenum">
              <a:rPr lang="th-TH" sz="2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17</a:t>
            </a:fld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054940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799AA48-B163-4947-AD79-1ABA3ABC9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9967"/>
          </a:xfrm>
          <a:ln>
            <a:noFill/>
          </a:ln>
        </p:spPr>
        <p:txBody>
          <a:bodyPr>
            <a:normAutofit/>
          </a:bodyPr>
          <a:lstStyle/>
          <a:p>
            <a:r>
              <a:rPr lang="th-TH" sz="30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๑๓ </a:t>
            </a:r>
            <a:r>
              <a:rPr lang="th-TH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บทบาทหน้าที่ของประธานกรรมการ </a:t>
            </a:r>
            <a:r>
              <a:rPr lang="th-TH" sz="30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กรรมการ</a:t>
            </a:r>
            <a:r>
              <a:rPr lang="th-TH" sz="30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และฝ่ายเลขานุการของคณะกรรมการ มีดังนี้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B1085824-2701-4B12-89FE-56E3DCD25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62248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th-TH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(๓) กรรมการซึ่งมีคุณสมบัติในการเป็นสัตวแพทย์ที่มีประสบการณ์ในการดูแลสัตว์ทดลอง ให้มีบทบาทหน้าที่เพิ่มเติมจาก (๒) ดังนี้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(๓.๑) ให้คำแนะนำเกี่ยวกับวิธีการลดความเจ็บปวด การลดความเครียดในสัตว์ทดลอง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(๓.๒) ตรวจสอบและกำกับดูแลการปฏิบัติงานของบุคคลากรทุกฝ่ายที่ต้องใช้สัตว์ในแต่ละกิจกรรมให้เป็นไปตามระเบียบ ข้อบังคับ มาตรฐาน ข้อกำหนด กฎหมาย และจรรยาบรรณที่เกี่ยวข้องกับงานด้านวิทยาศาสตร์สัตว์ทดลอง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(๓.๓) ติดตามและประเมินหน่วยงานทั้งในด้านการผลิตและบริการ การวิจัยและทดสอบ และการตรวจสอบคุณภาพสัตว์ทดลอง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(๓.๔) ให้คำแนะนำเกี่ยวกับการสังเกตและติดตามสุขภาพสัตว์ทดลอง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(๓.๕) ให้คำปรึกษา ข้อคิดเห็น และแนะนำคณะกรรมการในการพิจารณาเอกสารและโครงการ</a:t>
            </a:r>
            <a:r>
              <a:rPr lang="th-TH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ตามหลักวิชาชีพทางสัตวแพทย์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(๓.๖) กำกับดูแลและรับรองการจัดทำรายงานทุก ๖ เดือน และรายงานผล การดำเนินการประจำปีของคณะกรรม และ/หรือสถานที่ดำเนินการ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</a:t>
            </a: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489A2E53-4735-4992-810C-3E7F1C1E6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C17C0E-61F5-4909-AFA1-8E63E06941BB}" type="slidenum">
              <a:rPr kumimoji="0" lang="th-TH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th-TH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2077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799AA48-B163-4947-AD79-1ABA3ABC9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9967"/>
          </a:xfrm>
          <a:ln>
            <a:noFill/>
          </a:ln>
        </p:spPr>
        <p:txBody>
          <a:bodyPr>
            <a:normAutofit/>
          </a:bodyPr>
          <a:lstStyle/>
          <a:p>
            <a:r>
              <a:rPr lang="th-TH" sz="30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๑๓ </a:t>
            </a:r>
            <a:r>
              <a:rPr lang="th-TH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บทบาทหน้าที่ของประธานกรรมการ กรรมการ และฝ่าย</a:t>
            </a:r>
            <a:r>
              <a:rPr lang="th-TH" sz="30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เลขานุการ</a:t>
            </a:r>
            <a:r>
              <a:rPr lang="th-TH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ของคณะกรรมการ มีดังนี้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B1085824-2701-4B12-89FE-56E3DCD25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62248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r>
              <a:rPr lang="th-TH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(๔) เลขานุการ และผู้ช่วยเลขานุการ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(๔.๑) จัดทำวาระการประชุมและเตรียมเอกสารที่เกี่ยวข้องนำเสนอประธานกรรมการพิจารณา ก่อนนำเข้าวาระที่ประชุมคณะกรรมการ และแจกจ่ายให้กรรมการ หรือมอบหมายกรรมการพิจารณาตามสมควร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(๔.๒) ตรวจสอบเอกสารและประสานงานกับผู้ขอใช้สัตว์ หรือ หัวหน้าโครงการที่ต้องการขอรับการรับรองก่อนให้คณะกรรมการพิจารณาอนุมัติ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(๔.๓) นัดหมายและจัดทำหนังสือเชิญคณะกรรมการเข้าร่วมประชุม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(๔.๔) ประสานงานให้มีการจัดเตรียมสถานที่ประชุม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(๔.๕) บันทึกพร้อมสรุปมติที่ประชุมในแต่ละวาระ และจัดทำรายงานการประชุม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(๔.๖) ประสานงานให้คณะกรรมการได้ปฏิบัติตามอำนาจหน้าที่ตามที่กำหนดในระเบียบนี้ รวมทั้งรวบรวมและบันทึกผลการพิจารณาแจ้งเจ้าของโครงการที่เสนอให้คณะกรรมการพิจารณารับทราบ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</a:t>
            </a: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489A2E53-4735-4992-810C-3E7F1C1E6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C17C0E-61F5-4909-AFA1-8E63E06941BB}" type="slidenum">
              <a:rPr kumimoji="0" lang="th-TH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th-TH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31750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B09A807-8A08-4DB3-8F60-5AA600174151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th-TH" sz="36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ระเบียบมหาวิทยาลัยศิลปากร </a:t>
            </a:r>
            <a:br>
              <a:rPr lang="th-TH" sz="36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ว่าด้วยการกำกับดูแลการเลี้ยงและใช้สัตว์เพื่องานทางวิทยาศาสตร์ พ.ศ. ๒๕๖๒ (๑๙ ข้อ) 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977EDE6-777B-457E-81EE-58B1BAF57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อาศัยอำนาจตามความในข้อ ๕(๓) ของข้อบังคับมหาวิทยาลัยศิลปากรว่าด้วยคณะกรรมการบริหารงานวิจัย นวัตกรรม และงานสร้างสรรค์ของมหาวิทยาลัย พ.ศ. ๒๕๖๑</a:t>
            </a:r>
            <a:r>
              <a:rPr lang="en-US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อธิการบดีโดยมติที่ประชุมคณะกรรมการบริหารมหาลัยศิลปากร ในการประชุมครั้งที่ ๙</a:t>
            </a:r>
            <a:r>
              <a:rPr lang="en-US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๒๕๖๒</a:t>
            </a:r>
            <a:r>
              <a:rPr lang="en-US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เมื่อวันที่ ๑๕</a:t>
            </a:r>
            <a:r>
              <a:rPr lang="en-US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พฤษภาคม พ.ศ. ๒๕๖๒</a:t>
            </a:r>
            <a:r>
              <a:rPr lang="en-US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ประกอบกับมติคณะ กรรมการบริหารงานวิจัย นวัตกรรม และงานสร้างสรรค์ ในการประชุมครั้งที่ ๑</a:t>
            </a:r>
            <a:r>
              <a:rPr lang="en-US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๒๕๖๒</a:t>
            </a:r>
            <a:r>
              <a:rPr lang="en-US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เมื่อวันที่ ๑๒</a:t>
            </a:r>
            <a:r>
              <a:rPr lang="en-US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มีนาคม พ.ศ. ๒๕๖๒</a:t>
            </a:r>
            <a:r>
              <a:rPr lang="en-US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และครั้งที่ ๒</a:t>
            </a:r>
            <a:r>
              <a:rPr lang="en-US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๒๕๖๒</a:t>
            </a:r>
            <a:r>
              <a:rPr lang="en-US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เมื่อวันที่ ๑๔</a:t>
            </a:r>
            <a:r>
              <a:rPr lang="en-US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พฤษภาคม พ.ศ. ๒๕๖๒</a:t>
            </a:r>
            <a:r>
              <a:rPr lang="en-US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จึงออกระเบียบไว้ ดังต่อไปนี้</a:t>
            </a:r>
          </a:p>
          <a:p>
            <a:pPr marL="0" indent="0">
              <a:buNone/>
            </a:pPr>
            <a:r>
              <a:rPr lang="th-TH" sz="30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๑ </a:t>
            </a:r>
            <a:r>
              <a:rPr lang="th-TH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ระเบียบนี้ เรียกว่า </a:t>
            </a:r>
            <a:r>
              <a:rPr lang="en-US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ระเบียบมหาวิทยาลัยศิลปากร ว่าด้วยการกำกับดูแลการเลี้ยงและใช้สัตว์เพื่อ    งานทางวิทยาศาสตร์ พ.ศ. ๒๕๖๒</a:t>
            </a:r>
            <a:r>
              <a:rPr lang="en-US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</a:t>
            </a:r>
          </a:p>
          <a:p>
            <a:pPr marL="0" indent="0">
              <a:buNone/>
            </a:pPr>
            <a:r>
              <a:rPr lang="th-TH" sz="30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๒</a:t>
            </a:r>
            <a:r>
              <a:rPr lang="th-TH" sz="30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ระเบียบนี้ให้ใช้บังคับตั้งแต่วันถัดจากวันประกาศเป็นต้นไป</a:t>
            </a:r>
          </a:p>
          <a:p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5AD53564-5983-416D-A246-DF5D81BB5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7C0E-61F5-4909-AFA1-8E63E06941BB}" type="slidenum">
              <a:rPr lang="th-TH" sz="2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fld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335475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799AA48-B163-4947-AD79-1ABA3ABC9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9967"/>
          </a:xfrm>
          <a:ln>
            <a:noFill/>
          </a:ln>
        </p:spPr>
        <p:txBody>
          <a:bodyPr>
            <a:normAutofit/>
          </a:bodyPr>
          <a:lstStyle/>
          <a:p>
            <a:r>
              <a:rPr lang="th-TH" sz="30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๑๓ </a:t>
            </a:r>
            <a:r>
              <a:rPr lang="th-TH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บทบาทหน้าที่ของประธานกรรมการ กรรมการ และฝ่าย</a:t>
            </a:r>
            <a:r>
              <a:rPr lang="th-TH" sz="30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เลขานุการ</a:t>
            </a:r>
            <a:r>
              <a:rPr lang="th-TH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ของคณะกรรมการ มีดังนี้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B1085824-2701-4B12-89FE-56E3DCD25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62248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(๔.๗) เก็บรักษาข้อมูลและเอกสารที่เกี่ยวข้องให้เป็นระบบ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(๔.๘) รวบรวมข้อมูลและจัดทำรายงานทุก ๖ เดือน และรายงานผลการดำเนินการประจำปีของคณะกรรมการ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(๔.๙) สรุปรายงานผลการดำเนินงานคณะกรรมการเพื่อแจ้งอธิการบดีรับทราบ และเพื่อรายงานต่อสถาบันพัฒนาการดำเนินการต่อสัตว์เพื่องานทางวิทยาศาสตร์ (</a:t>
            </a:r>
            <a:r>
              <a:rPr lang="th-TH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สพสว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.) สำนักงานคณะกรรมการวิจัยแห่งชาติ (วช.) และเผยแพร่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(๔.๑๐) จัดทำร่างมาตรฐานการปฏิบัติงานในส่วนของคณะกรรมการเสนอให้ที่ประชุมคณะกรรมการพิจารณา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(๔.๑๑) ทำหน้าที่</a:t>
            </a:r>
            <a:r>
              <a:rPr lang="th-TH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อื่นๆ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ตามที่ได้รับมอบหมาย</a:t>
            </a: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489A2E53-4735-4992-810C-3E7F1C1E6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C17C0E-61F5-4909-AFA1-8E63E06941BB}" type="slidenum">
              <a:rPr kumimoji="0" lang="th-TH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th-TH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245476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1563FA3-A153-42B6-890B-E3E4E8087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95744"/>
            <a:ext cx="10515600" cy="576060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sz="32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r>
              <a:rPr lang="th-TH" sz="32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๑๔ </a:t>
            </a:r>
            <a:r>
              <a:rPr lang="th-TH" sz="32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กรรมการที่ได้รับการแต่งตั้งแทนกรรมการที่พ้นจากตำแหน่ง หรือกรรมการที่แต่งตั้งเพิ่มเติม </a:t>
            </a: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ก่อนที่จะเข้าปฏิบัติหน้าที่ตามระเบียบนี้ จะต้องได้รับการฝึกอบรมให้ความรู้ เพิ่มทักษะและประสบการณ์เกี่ยวกับการปฏิบัติหน้าที่และจรรยาบรรณตามระเบียบนี้ และในระหว่างปฏิบัติหน้าที่ต้องได้รับการอบรม เพิ่มทักษะ และประสบการณ์อย่างต่อเนื่องด้วย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sz="3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ทั้งนี้ให้คณะกรรมการจัดทำแผนการฝึกอบรมสำหรับกรรมการ เสนอต่อมหาวิทยาลัยเพื่อพิจารณาอนุมัติตามระเบียบปฏิบัติการฝึกอบรม โดยสามารถจัดทำได้ทั้งการจัดฝึกอบรมภายในการฝึกอบรมภายนอก และ/หรือ การส่งเอกสารความรู้ให้แก่คณะกรรมการ รวมทั้งจัดทำแผนและโครงการเพื่อให้บุคคลากรที่มีการปฏิบัติงานกับสัตว์ทดลองทั้งในด้านการวิจัย งานทดลอง งานทดสอบ งานสอนและงานผลิตชีววัตถุเพื่องานทางวิทยาศาสตร์ ได้รับการฝึกอบรมเพื่อให้การปฏิบัติงานเป็นไปอย่างมีประสิทธิภาพ ถูกต้องตามจรรยาบรรณและข้อแนะนำเกี่ยวกับการเลี้ยงและการใช้สัตว์ทดลองโดยปฏิบัติตามระเบียบปฏิบัติการฝึกอบรมด้วย</a:t>
            </a:r>
          </a:p>
          <a:p>
            <a:pPr marL="0" indent="0"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 marL="0" indent="0">
              <a:buNone/>
            </a:pPr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1ADEDC7C-AD47-40B8-8EC0-3C7398C7F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7C0E-61F5-4909-AFA1-8E63E06941BB}" type="slidenum">
              <a:rPr lang="th-TH" sz="2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21</a:t>
            </a:fld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46429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1563FA3-A153-42B6-890B-E3E4E8087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7927"/>
            <a:ext cx="10515600" cy="578903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r>
              <a:rPr lang="th-TH" sz="30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๑๕ </a:t>
            </a:r>
            <a:r>
              <a:rPr lang="th-TH" sz="30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ให้คณะกรรมการสามารถเข้าไปตรวจสอบเอกสารระเบียบปฏิบัติงาน </a:t>
            </a:r>
            <a:r>
              <a:rPr lang="th-TH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และมาตรฐานการปฏิบัติงาน ที่ใช้ปฏิบัติงานเกี่ยวกับการเลี้ยงและใช้สัตว์ทดลอง การตรวจสอบคุณภาพ การผลิตชีววัตถุจากสัตว์ การวิจัย กิจกรรมการสอนและฝึกอบรมที่ใช้สัตว์ทดลอง รวมทั้งสามารถเข้าตรวจสอบกระบวนการปฏิบัติงานเมื่อมีข้อสงสัย หรือได้รับการร้องเรียนโดยการตรวจสอบเอกสารระเบียบปฏิบัติงาน และมาตรฐานการปฏิบัติงาน ตามที่คณะกรรมการเห็นสมควรได้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sz="3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r>
              <a:rPr lang="th-TH" sz="30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๑๖ </a:t>
            </a:r>
            <a:r>
              <a:rPr lang="th-TH" sz="30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คณะกรรมการต้องกำหนดให้มีการประชุมเป็นประจำ </a:t>
            </a:r>
            <a:r>
              <a:rPr lang="th-TH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โดยมีการประชาสัมพันธ์ตารางเวลา กำหนดเปิด/ปิดรับโครงการที่ต้องการยื่นขอรับการพิจารณารับรองของแต่ละรอบการประชุม วันประชุม และวันประกาศผลการพิจารณาให้บุคลากรของมหาวิทยาลัยทราบโดยทั่วกัน ตามที่คณะกรรมการกำหนด ตามที่เห็นสมควร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ทั้งนี้ คณะกรรมการอาจดำเนินการหรือจัดให้มีคณะอนุกรรมการเพื่อพิจารณาโครงการตามประกาศหลักเกณฑ์การพิจารณาและกำกับดูแลโครงการที่มีการใช้สัตว์ในงานวิจัย งานทดสอบ งานสอน งานทดลอง งานผลิตชีววัตถุ ตามที่คณะกรรมการกำหนด </a:t>
            </a:r>
          </a:p>
          <a:p>
            <a:pPr marL="0" indent="0">
              <a:buNone/>
            </a:pP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 marL="0" indent="0">
              <a:buNone/>
            </a:pPr>
            <a:endParaRPr lang="th-TH" sz="3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1ADEDC7C-AD47-40B8-8EC0-3C7398C7F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7C0E-61F5-4909-AFA1-8E63E06941BB}" type="slidenum">
              <a:rPr lang="th-TH" sz="2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22</a:t>
            </a:fld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189540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1563FA3-A153-42B6-890B-E3E4E8087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7927"/>
            <a:ext cx="10515600" cy="6189336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r>
              <a:rPr lang="th-TH" sz="30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๑๗ ให้มีการจัดการเรื่องข้อตกลงการรักษาความลับและการมีผลประโยชน์ขัดกันของคณะกรรมการ ดังนี้</a:t>
            </a:r>
          </a:p>
          <a:p>
            <a:pPr marL="0" indent="984250">
              <a:lnSpc>
                <a:spcPct val="80000"/>
              </a:lnSpc>
              <a:spcBef>
                <a:spcPts val="600"/>
              </a:spcBef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(๑) การจัดการเรื่องข้อตกลงการรักษาความลับ</a:t>
            </a:r>
          </a:p>
          <a:p>
            <a:pPr marL="0" indent="984250">
              <a:lnSpc>
                <a:spcPct val="8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(๑.๑) คณะกรรมการและฝ่ายเลขานุการ ต้องลงนามในข้อตกลงการรักษาความลับของโครงการและเอกสารราชการสำหรับคณะกรรมการทุกครั้งที่มีการปรับแก้คำสั่งแต่งตั้งเพื่อให้สอดคล้องกับคำสั่งแต่งตั้งคณะกรรมการฉบับล่าสุด</a:t>
            </a:r>
          </a:p>
          <a:p>
            <a:pPr marL="0" indent="984250">
              <a:lnSpc>
                <a:spcPct val="8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(๑.๒) เมื่อลงนามในเอกสารข้อตกลงรักษาความลับ ให้ฝ่ายเลขานุการเสนอประธานคณะ กรรมการลงนามเป็นพยานแล้วจัดเก็บเข้าแฟ้มประวัติคณะกรรมการ ส่วนเอกสารข้อตกลงรักษาความลับของประธานคณะกรรมการให้นำเสนออธิการบดี หรือผู้ที่อธิการบดีมอบหมายลงนามเป็นพยาน และให้ฝ่ายเลขานุการทำการเก็บเข้าแฟ้มประวัติคณะกรรมการ</a:t>
            </a:r>
          </a:p>
          <a:p>
            <a:pPr marL="0" indent="984250">
              <a:lnSpc>
                <a:spcPct val="8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(๒) การจัดการเรื่องการมีผลประโยชน์ขัดกัน</a:t>
            </a:r>
          </a:p>
          <a:p>
            <a:pPr marL="0" indent="1441450">
              <a:lnSpc>
                <a:spcPct val="8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(๒.๑) กรรมการที่ประธานกรรมการเสนอชื่อให้เป็นผู้พิจารณาโครงการก่อนเข้าวาระที่ประชุม จะต้องมิใช่กรรมการที่มีผลประโยชน์ขัดกันในโครงการที่ยื่นขอรับรอง</a:t>
            </a:r>
          </a:p>
          <a:p>
            <a:pPr marL="0" indent="1441450">
              <a:lnSpc>
                <a:spcPct val="8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(๒.๒) กรรมการที่มีผลประโยชน์ขัดกันในโครงการที่ยื่นขอรับรองไม่ว่าจะเป็นหัวหน้าโครงการวิจัย ผู้ร่วมวิจัย อาจารย์ที่ปรึกษา อาจารย์ที่ปรึกษาร่วม ฯลฯ จะต้องแจ้งให้ที่ประชุมทราบว่า ตนเป็นผู้ที่มีผลประโยชน์ขัดกันในโครงการดังกล่าว และจะต้องออกจากที่ประชุม รวมทั้งไม่มีสิทธิ์ลงคะแนนในวาระที่พิจารณาโครงการดังกล่าว แต่กรรมการผู้นั้นสามารถมาให้ข้อมูลแก่คณะกรรมการได้ตามที่คณะกรรมการเห็นสมควร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 marL="0" indent="0"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1ADEDC7C-AD47-40B8-8EC0-3C7398C7F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C17C0E-61F5-4909-AFA1-8E63E06941BB}" type="slidenum">
              <a:rPr kumimoji="0" lang="th-TH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th-TH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506158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1563FA3-A153-42B6-890B-E3E4E8087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7927"/>
            <a:ext cx="10515600" cy="578903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r>
              <a:rPr lang="th-TH" sz="30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๑๘ </a:t>
            </a:r>
            <a:r>
              <a:rPr lang="th-TH" sz="30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ให้อธิการบดีรักษาการตามระเบียบนี้ และให้มีอำนาจออกระเบียบ ประกาศ หรือ คำสั่งเพื่อดำเนินการให้เป็นไปตามระเบียบนี้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ในกรณีที่มีปัญหาเกี่ยวกับการดำเนินการหรือการตีความตามระเบียบ ให้อธิการบดีโดยมติที่ประชุมคณะกรรมการบริหารงานวิจัย นวัตกรรม และงานสังสรรค์ มีอำนาจวินิจฉัยสั่งการตามที่เห็นสมควร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ในกรณีที่มีเหตุผลและความจำเป็นอย่างยิ่ง คณะกรรมการบริหารงานวิจัย นวัตกรรม และ งานสร้างสรรค์ อาจมีมติให้งดใช้ข้อบังคับนี้ทั้งหมดหรือบางส่วนได้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sz="32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บทเฉพาะกาล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sz="30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ข้อ ๑๙ </a:t>
            </a:r>
            <a:r>
              <a:rPr lang="th-TH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ให้คณะกรรมการกำกับดูแลการเลี้ยงและใช้สัตว์เพื่องานทางวิทยาศาต</a:t>
            </a:r>
            <a:r>
              <a:rPr lang="th-TH" sz="3000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ร์</a:t>
            </a:r>
            <a:r>
              <a:rPr lang="th-TH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มหาวิทยาลัยศิลปากร ตามคำสั่งมหาวิทยาลัยศิลปากรที่ ๑๐๖๙/๒๕๖๐ ลงวันที่ ๒๒ พฤษภาคม ๒๕๖๐ ทำหน้าที่คณะกรรมการกำกับดูแลการเลี้ยงและใช้สัตว์เพื่องานทางวิทยาศาต</a:t>
            </a:r>
            <a:r>
              <a:rPr lang="th-TH" sz="3000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ร์</a:t>
            </a:r>
            <a:r>
              <a:rPr lang="th-TH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มหาวิทยาลัยศิลปากร จนกว่าจะมีคณะกรรมการกำกับดูแลการเลี้ยงและใช้สัตว์เพื่องานทางวิทยาศาต</a:t>
            </a:r>
            <a:r>
              <a:rPr lang="th-TH" sz="3000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ร์</a:t>
            </a:r>
            <a:r>
              <a:rPr lang="th-TH" sz="3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มหาวิทยาลัยศิลปากรตามระเบียบนี้</a:t>
            </a:r>
          </a:p>
          <a:p>
            <a:pPr marL="0" indent="984250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ประกาศ ณ วันที่ ๑๔ พฤษภาคม ๒๕๖๒</a:t>
            </a:r>
          </a:p>
          <a:p>
            <a:pPr marL="0" indent="984250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(ผู้ช่วยศาสตราจารย์ชัยชาญ ถาวรเวช)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 marL="0" indent="0"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1ADEDC7C-AD47-40B8-8EC0-3C7398C7F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C17C0E-61F5-4909-AFA1-8E63E06941BB}" type="slidenum">
              <a:rPr kumimoji="0" lang="th-TH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th-TH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60652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977EDE6-777B-457E-81EE-58B1BAF57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4631"/>
            <a:ext cx="10515600" cy="632242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0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๓ </a:t>
            </a:r>
            <a:r>
              <a:rPr lang="th-TH" sz="30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ในระเบียบนี้</a:t>
            </a:r>
            <a:endParaRPr lang="en-US" sz="3000" dirty="0">
              <a:solidFill>
                <a:srgbClr val="FFFF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720725">
              <a:spcBef>
                <a:spcPts val="0"/>
              </a:spcBef>
              <a:buNone/>
            </a:pPr>
            <a:r>
              <a:rPr lang="en-US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สภามหาวิทยาลัย</a:t>
            </a:r>
            <a:r>
              <a:rPr lang="en-US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 สภามหาวิทยาลัยศิลปากร</a:t>
            </a:r>
            <a:endParaRPr lang="en-US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720725">
              <a:spcBef>
                <a:spcPts val="0"/>
              </a:spcBef>
              <a:buNone/>
            </a:pPr>
            <a:r>
              <a:rPr lang="en-US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มหาวิทยาลัย</a:t>
            </a:r>
            <a:r>
              <a:rPr lang="en-US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 มหาวิทยาลัยศิลปากร</a:t>
            </a:r>
            <a:endParaRPr lang="en-US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720725">
              <a:spcBef>
                <a:spcPts val="0"/>
              </a:spcBef>
              <a:buNone/>
            </a:pPr>
            <a:r>
              <a:rPr lang="en-US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อธิการบดี</a:t>
            </a:r>
            <a:r>
              <a:rPr lang="en-US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 อธิการบดีมหาวิทยาลัยศิลปากร</a:t>
            </a:r>
          </a:p>
          <a:p>
            <a:pPr marL="0" indent="720725">
              <a:spcBef>
                <a:spcPts val="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สัตว์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 หมายความว่า สัตว์ตามพระราชบัญญัติสัตว์เพื่องานทางวิทยาศาสตร์ พ.ศ. ๒๕๕๘ </a:t>
            </a:r>
          </a:p>
          <a:p>
            <a:pPr marL="0" indent="720725">
              <a:spcBef>
                <a:spcPts val="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งานทางวิทยาศาสตร์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 หมายความว่า งานทางวิทยาศาสตร์ตามพระราชบัญญัติสัตว์เพื่องานทางวิทยาศาสตร์ พ.ศ. ๒๕๕๘ </a:t>
            </a:r>
            <a:endParaRPr lang="en-US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720725">
              <a:spcBef>
                <a:spcPts val="0"/>
              </a:spcBef>
              <a:buNone/>
            </a:pPr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สัตว์เพื่องานทางวิทยาศาสตร์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 หมายความว่า สัตว์ที่มีการเลี้ยงหรือมีการนำมาใช้เพื่องานทางวิทยาศาสตร์ตามชนิดและประเภทที่กำหนดในกฎกระทรวง</a:t>
            </a:r>
          </a:p>
          <a:p>
            <a:pPr marL="0" indent="720725">
              <a:spcBef>
                <a:spcPts val="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การดำเนินการต่อสัตว์เพื่องานทางวิทยาศาสตร์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 หมายความว่า การนำสัตว์เพื่องานทางวิทยาศาสตร์มาเลี้ยง ใช้ ผลิต หรือกระทำการใด ๆ เพื่องานทางวิทยาศาสตร์</a:t>
            </a:r>
          </a:p>
          <a:p>
            <a:pPr marL="0" indent="720725">
              <a:spcBef>
                <a:spcPts val="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ผู้ใช้สัตว์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 หมายความว่า บุคคลที่ใช้หรือกระทำการ</a:t>
            </a:r>
            <a:r>
              <a:rPr lang="th-TH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ใดๆ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ต่อสัตว์เพื่องานทางวิทยาศาสตร์ และให้หมายความรวมถึงหัวหน้าโครงการวิจัยที่ใช้สัตว์เพื่องานทางวิทยาศาสตร์ นักวิจัย นักวิทยาศาสตร์ที่ปฏิบัติกับสัตว์เพื่องานทางวิทยาศาสตร์ ผู้สอนที่นำสัตว์มาใช้ในการสอน ผู้ปฏิบัติหน้าที่ควบคุมการเลี้ยงและการใช้สัตว์เพื่องานทางวิทยาศาสตร์ด้วย โดยผู้ใช้สัตว์ต้องมีใบอนุญาตใช้สัตว์และผู้ใช้สัตว์ต้องยึด</a:t>
            </a:r>
            <a:r>
              <a:rPr lang="th-TH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ถื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อป</a:t>
            </a:r>
            <a:r>
              <a:rPr lang="th-TH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ฎิบั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ติตามจรรยาบรรณ ยกเว้นผู้ช่วยนักวิจัยและนักศึกษาที่ดำเนินการภายใต้การกำกับของผู้ใช้สัตว์ที่มีใบอนุญาตใช้สัตว์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</a:p>
        </p:txBody>
      </p:sp>
      <p:sp>
        <p:nvSpPr>
          <p:cNvPr id="8" name="ตัวแทนหมายเลขสไลด์ 7">
            <a:extLst>
              <a:ext uri="{FF2B5EF4-FFF2-40B4-BE49-F238E27FC236}">
                <a16:creationId xmlns:a16="http://schemas.microsoft.com/office/drawing/2014/main" id="{A8A4F7EE-2A06-4201-B03D-B968E62C1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7C0E-61F5-4909-AFA1-8E63E06941BB}" type="slidenum">
              <a:rPr lang="th-TH" sz="2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fld>
            <a:endParaRPr lang="th-TH" sz="20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38296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977EDE6-777B-457E-81EE-58B1BAF57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5577"/>
            <a:ext cx="10515600" cy="582077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h-TH" sz="30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๓ ในระเบียบนี้ (ต่อ)</a:t>
            </a:r>
          </a:p>
          <a:p>
            <a:pPr marL="0" indent="623888">
              <a:spcBef>
                <a:spcPts val="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จรรยาบรรณ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 หมายความว่า จรรยาบรรณการดำเนินการต่อสัตว์เพื่องานทางวิทยาศาสตร์</a:t>
            </a:r>
            <a:r>
              <a:rPr lang="en-US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ซึ่งเป็นหลักเกณฑ์ที่ผู้ดำเนินการต่อสัตว์ต้องยึดถือปฏิบัติ เพื่อให้การดำเนินการตั้งอยู่บนพื้นฐานของจริยธรรม คุณธรรม มนุษยธรรม และหลักวิชาการที่เหมาะสม ตลอดจนเป็นมาตรฐานการดำเนินการที่เป็นยอมรับโดยทั่วกันในระดับสากล</a:t>
            </a:r>
          </a:p>
          <a:p>
            <a:pPr marL="0" indent="623888">
              <a:spcBef>
                <a:spcPts val="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การรับรองการอนุมัติให้ดำเนินการเลี้ยงและใช้สัตว์เพื่องานทางวิทยาศาสตร์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 หมายความว่า โครงการขอใช้สัตว์เพื่องานทางวิทยาศาสตร์</a:t>
            </a:r>
            <a:r>
              <a:rPr lang="en-US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(protocol)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ได้ผ่านการพิจารณาจากคณะกรรมการกำกับดูแลการเลี้ยงและใช้สัตว์เพื่องานทางวิทยาศาสตร์ มหาวิทยาลัยศิลปากรแล้วเห็นว่ามีความสอดคล้องกับจรรยาบรรณ</a:t>
            </a:r>
          </a:p>
          <a:p>
            <a:pPr marL="0" indent="623888">
              <a:spcBef>
                <a:spcPts val="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 หมายความว่า โครงการขอใช้สัตว์เพื่องานทางวิทยาศาสตร์</a:t>
            </a:r>
            <a:r>
              <a:rPr lang="en-US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(protocol)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ที่ผู้ใช้สัตว์ในการวิจัย การทดลอง การทดสอบ การผลิตชีววัตถุ หรือการเรียนการสอน ต่อคณะกรรมการ</a:t>
            </a:r>
          </a:p>
          <a:p>
            <a:pPr marL="0" indent="623888">
              <a:spcBef>
                <a:spcPts val="0"/>
              </a:spcBef>
              <a:buNone/>
            </a:pP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“ใบอนุญาต”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 ใบอนุญาตใช้หรือผลิตสัตว์เพื่องานทางวิทยาศาสตร์ แล้วแต่กรณี</a:t>
            </a:r>
          </a:p>
          <a:p>
            <a:pPr marL="0" indent="623888">
              <a:spcBef>
                <a:spcPts val="0"/>
              </a:spcBef>
              <a:buNone/>
            </a:pP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“สถานที่ดำเนินการ”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 สถานที่ดำเนินการต่อสัตว์เพื่องานทางวิทยาศาสตร์ ตามที่มหาวิทยาลัยศิลปากรได้แจ้งไว้กับสำนักงานคณะกรรมการวิจัยแห่งชาติ (วช.)</a:t>
            </a:r>
          </a:p>
          <a:p>
            <a:pPr marL="0" indent="623888">
              <a:spcBef>
                <a:spcPts val="0"/>
              </a:spcBef>
              <a:buNone/>
            </a:pP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“คณะกรรมการ”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 คณะกรรมการกำกับและส่งเสริมการดำเนินการต่อสัตว์เพื่องานทางวิทยาศาสตร์ มหาวิทยาลัยศิลปากร</a:t>
            </a:r>
          </a:p>
          <a:p>
            <a:pPr marL="0" indent="0">
              <a:spcBef>
                <a:spcPts val="600"/>
              </a:spcBef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spcBef>
                <a:spcPts val="600"/>
              </a:spcBef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</a:p>
        </p:txBody>
      </p:sp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id="{0D87EED8-4759-43EF-B60E-50C1296ED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7C0E-61F5-4909-AFA1-8E63E06941BB}" type="slidenum">
              <a:rPr lang="th-TH" sz="2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fld>
            <a:endParaRPr lang="th-TH" sz="20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43104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977EDE6-777B-457E-81EE-58B1BAF57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5577"/>
            <a:ext cx="10515600" cy="582077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th-TH" sz="30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๓ </a:t>
            </a:r>
            <a:r>
              <a:rPr lang="th-TH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ในระเบียบนี้ (ต่อ)</a:t>
            </a:r>
          </a:p>
          <a:p>
            <a:pPr marL="0" indent="623888">
              <a:spcBef>
                <a:spcPts val="600"/>
              </a:spcBef>
              <a:buNone/>
            </a:pP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“ประธานคณะกรรมการ”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 ประธานคณะกรรมการกำกับดูแลการเลี้ยงการใช้สัตว์เพื่องานทางวิทยาศาสตร์ มหาวิทยาลัยศิลปากร หรือผู้แทนที่ได้รับมอบหมาย</a:t>
            </a:r>
          </a:p>
          <a:p>
            <a:pPr marL="0" indent="623888">
              <a:spcBef>
                <a:spcPts val="600"/>
              </a:spcBef>
              <a:buNone/>
            </a:pP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“กรรมการ”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 กรรมการกำกับดูแลการเลี้ยงการใช้สัตว์เพื่องานทางวิทยาศาสตร์ มหาวิทยาลัยศิลปากร </a:t>
            </a:r>
          </a:p>
          <a:p>
            <a:pPr marL="0" indent="623888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เลขานุการ”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 เลขานุการคณะกรรมการกำกับดูแลการเลี้ยงการใช้สัตว์เพื่องานทางวิทยาศาสตร์ มหาวิทยาลัยศิลปากร</a:t>
            </a:r>
          </a:p>
          <a:p>
            <a:pPr marL="0" indent="623888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ผู้ช่วยเลขานุการ”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 ผู้ช่วยเลขานุการคณะกรรมการกำกับดูแลการเลี้ยงการใช้สัตว์เพื่องานทางวิทยาศาสตร์ มหาวิทยาลัยศิลปากร</a:t>
            </a:r>
            <a:endParaRPr lang="en-US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623888">
              <a:spcBef>
                <a:spcPts val="600"/>
              </a:spcBef>
              <a:buNone/>
            </a:pPr>
            <a:r>
              <a:rPr lang="en-US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โครงการวิจัย</a:t>
            </a:r>
            <a:r>
              <a:rPr lang="en-US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 โครงการวิจัยของบุคลากร หรือของนักศึกษาของมหาวิทยาลัย รวมทั้งบุคคลภายนอกที่มีความประสงค์ดำเนินการวิจัยหรือร่วมดำเนินการวิจัยกับบุคลากรของมหาวิทยาลัย ไม่ว่าจะดำเนินการโครงการวิจัยภายในมหาวิทยาลัยหรือภายนอกมหาวิทยาลัยก็ตาม</a:t>
            </a:r>
            <a:endParaRPr lang="en-US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623888">
              <a:spcBef>
                <a:spcPts val="600"/>
              </a:spcBef>
              <a:buNone/>
            </a:pPr>
            <a:r>
              <a:rPr lang="en-US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บุคลากร</a:t>
            </a:r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</a:t>
            </a:r>
            <a:r>
              <a:rPr lang="en-US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 ข้าราชการ พนักงานมหาวิทยาลัย ลูกจ้างของส่วนราชการซึ่งปฏิบัติงานในมหาวิทยาลัย และลูกจ้างของมหาวิทยาลัยศิลปากร</a:t>
            </a:r>
          </a:p>
          <a:p>
            <a:pPr marL="0" indent="0">
              <a:spcBef>
                <a:spcPts val="600"/>
              </a:spcBef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spcBef>
                <a:spcPts val="600"/>
              </a:spcBef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</a:p>
        </p:txBody>
      </p:sp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id="{0D87EED8-4759-43EF-B60E-50C1296ED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C17C0E-61F5-4909-AFA1-8E63E06941BB}" type="slidenum">
              <a:rPr kumimoji="0" lang="th-TH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th-TH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2071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977EDE6-777B-457E-81EE-58B1BAF57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5577"/>
            <a:ext cx="10515600" cy="582077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th-TH" sz="30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๓ </a:t>
            </a:r>
            <a:r>
              <a:rPr lang="th-TH" sz="30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ในระเบียบนี้ (ต่อ)</a:t>
            </a:r>
            <a:endParaRPr lang="en-US" sz="3000" dirty="0">
              <a:solidFill>
                <a:srgbClr val="FFFF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623888">
              <a:spcBef>
                <a:spcPts val="600"/>
              </a:spcBef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หนังสือรับรอง</a:t>
            </a:r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</a:t>
            </a:r>
            <a:r>
              <a:rPr lang="en-US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 หนังสือที่ออกให้กับผู้ใช้สัตว์ที่ได้รับการรับรองการอนุมัติให้ดำเนินการเลี้ยงและใช้สัตว์เพื่องานทางวิทยาศาสตร์จากคณะกรรมการว่ามีความสอดคล้องกับจรรยาบรรณ และสามารถดำเนินการใช้สัตว</a:t>
            </a:r>
            <a:endParaRPr lang="en-US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623888">
              <a:spcBef>
                <a:spcPts val="600"/>
              </a:spcBef>
              <a:buNone/>
            </a:pPr>
            <a:r>
              <a:rPr lang="en-US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ผลประโยชน์ขัดกัน</a:t>
            </a:r>
            <a:r>
              <a:rPr lang="en-US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</a:t>
            </a:r>
            <a:r>
              <a:rPr lang="en-US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 สถานการณ์ที่บุคคลซึ่งมีฐานะเป็นหัวหน้าโครงการ ผู้ร่วมวิจัย อาจารย์ที่ปรึกษา อาจารย์ที่ปรึกษาร่วม และผู้ดำรงตำแหน่งคณะกรรมการกำกับดูแลการเลี้ยงและใช้สัตว์เพื่องานวิทยาศาสตร์ มหาวิทยาลัยศิลปากร ต้องไม่เป็นผู้ที่ประธานกรรมการเสนอชื่อให้เป็นผู้พิจารณาโครงการก่อนเข้าวาระที่ประชุม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h-TH" sz="30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๔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ให้อธิการบดีโดยความเห็นชอบของคณะกรรมการบริหารมหาวิทยาลัยศิลปากร  แต่งตั้งคณะกรรมการกำกับดูแลการเลี้ยงและใช้สัตว์เพื่องานทางวิทยาศาสตร์ มหาวิทยาลัยศิลปากร มีชื่อภาษาอังกฤษว่า </a:t>
            </a:r>
            <a:r>
              <a:rPr lang="en-US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 Institution Animal Care and Use Committee (IACUC), </a:t>
            </a:r>
            <a:r>
              <a:rPr lang="en-US" dirty="0" err="1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Silpakorn</a:t>
            </a:r>
            <a:r>
              <a:rPr lang="en-US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University”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จำนวนไม่น้อยกว่า ๗ คน ประกอบด้วยผู้ที่มีคุณสมบัติตามที่พระราชบัญญัติสัตว์เพื่องานทางวิทยาศาสตร์ พ.ศ. ๒๕๕๘ กำหนด ดังนี้</a:t>
            </a:r>
          </a:p>
          <a:p>
            <a:pPr marL="0" indent="623888"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(๑) รองอธิการบดีหรือผู้ช่วยอธิการบดีที่ได้รับมอบหมายให้ทำหน้าที่ดูแลงานด้านการวิจัยหรือผู้ที่อธิการบดีมอบหมาย เป็นประธานกรรมการ</a:t>
            </a:r>
          </a:p>
          <a:p>
            <a:pPr marL="0" indent="0">
              <a:spcBef>
                <a:spcPts val="600"/>
              </a:spcBef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spcBef>
                <a:spcPts val="600"/>
              </a:spcBef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spcBef>
                <a:spcPts val="600"/>
              </a:spcBef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spcBef>
                <a:spcPts val="600"/>
              </a:spcBef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</a:p>
        </p:txBody>
      </p:sp>
      <p:sp>
        <p:nvSpPr>
          <p:cNvPr id="2" name="ตัวแทนหมายเลขสไลด์ 1">
            <a:extLst>
              <a:ext uri="{FF2B5EF4-FFF2-40B4-BE49-F238E27FC236}">
                <a16:creationId xmlns:a16="http://schemas.microsoft.com/office/drawing/2014/main" id="{0D87EED8-4759-43EF-B60E-50C1296ED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C17C0E-61F5-4909-AFA1-8E63E06941BB}" type="slidenum">
              <a:rPr kumimoji="0" lang="th-TH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th-TH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7766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3948F96-C4EA-4DBD-83E8-6FBF30F2B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4092"/>
            <a:ext cx="10515600" cy="1602417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th-TH" sz="32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๔ </a:t>
            </a:r>
            <a:r>
              <a:rPr lang="th-TH" sz="32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ให้อธิการบดีโดยความเห็นชอบของคณะกรรมการบริหารมหาวิทยาลัยศิลปากร  </a:t>
            </a:r>
            <a:r>
              <a:rPr lang="th-TH" sz="28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แต่งตั้งคณะกรรมการกำกับดูแลการเลี้ยงและใช้สัตว์เพื่องานทางวิทยาศาสตร์ มหาวิทยาลัยศิลปากร มีชื่อภาษาอังกฤษว่า “ </a:t>
            </a:r>
            <a:r>
              <a:rPr lang="en-US" sz="28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Institution Animal Care and Use Committee (IACUC), </a:t>
            </a:r>
            <a:r>
              <a:rPr lang="en-US" sz="2800" dirty="0" err="1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Silpakorn</a:t>
            </a:r>
            <a:r>
              <a:rPr lang="en-US" sz="28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University” </a:t>
            </a:r>
            <a:r>
              <a:rPr lang="th-TH" sz="28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จำนวนไม่น้อยกว่า ๗ คน ประกอบด้วยผู้ที่มีคุณสมบัติตามที่พระราชบัญญัติสัตว์เพื่องานทางวิทยาศาสตร์ พ.ศ. ๒๕๕๘ กำหนด ดังนี้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95ED280-E470-4A12-A268-4D79E7119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8947"/>
            <a:ext cx="10515600" cy="4792528"/>
          </a:xfrm>
        </p:spPr>
        <p:txBody>
          <a:bodyPr>
            <a:noAutofit/>
          </a:bodyPr>
          <a:lstStyle/>
          <a:p>
            <a:pPr marL="0" indent="623888">
              <a:lnSpc>
                <a:spcPct val="80000"/>
              </a:lnSpc>
              <a:spcBef>
                <a:spcPts val="0"/>
              </a:spcBef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(๑) รองอธิการบดีหรือผู้ช่วยอธิการบดีที่ได้รับมอบหมายให้ทำหน้าที่ดูแลงานด้านการวิจัยหรือผู้ที่อธิการบดีมอบหมาย เป็นประธานกรรมการ</a:t>
            </a:r>
          </a:p>
          <a:p>
            <a:pPr marL="0" indent="623888">
              <a:lnSpc>
                <a:spcPct val="80000"/>
              </a:lnSpc>
              <a:spcBef>
                <a:spcPts val="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(๒) สัตว์แพทย์ ที่มีประสบการณ์การเลี้ยงและใช้สัตว์เพื่องานทางวิทยาศาสตร์ ไม่น้อยกว่า ๑ คน เป็นกรรมการ</a:t>
            </a:r>
          </a:p>
          <a:p>
            <a:pPr marL="0" indent="623888">
              <a:lnSpc>
                <a:spcPct val="80000"/>
              </a:lnSpc>
              <a:spcBef>
                <a:spcPts val="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(๓) ผู้ที่มีประสบการณ์การวิจัยที่ใช้สัตว์ ไม่น้อยกว่า ๒ คน เป็นกรรมการ</a:t>
            </a:r>
          </a:p>
          <a:p>
            <a:pPr marL="0" indent="623888">
              <a:lnSpc>
                <a:spcPct val="80000"/>
              </a:lnSpc>
              <a:spcBef>
                <a:spcPts val="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(๔) ผู้ที่มีประสบการณ์ด้านการเลี้ยงและใช้สัตว์เพื่องานทางวิทยาศาสตร์ ผู้ทรงคุณวุฒิ และ/หรือผู้เชี่ยวชาญสาขาอื่น ๆ ครอบคลุมงาน เช่น นักสถิติ นักเคมี นักคอมพิวเตอร์ ฯลฯ ไม่น้อยกว่า ๑ คน เป็นกรรมการ</a:t>
            </a:r>
          </a:p>
          <a:p>
            <a:pPr marL="0" indent="623888">
              <a:lnSpc>
                <a:spcPct val="80000"/>
              </a:lnSpc>
              <a:spcBef>
                <a:spcPts val="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(๕) ผู้ที่ไม่เกี่ยวข้องกับสาขาวิทยาศาสตร์ หรือผู้ที่ไม่สังกัดมหาวิทยาลัย ไม่น้อยกว่า ๑ คน เป็นกรรมการ</a:t>
            </a:r>
          </a:p>
          <a:p>
            <a:pPr marL="0" indent="623888">
              <a:lnSpc>
                <a:spcPct val="80000"/>
              </a:lnSpc>
              <a:spcBef>
                <a:spcPts val="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(๖) ผู้ได้รับแต่งตั้งให้ทำหน้าที่เป็นหัวหน้าสถานที่ดำเนินการ เป็นกรรมการและเลขานุการ และอาจให้มีผู้ช่วยเลขานุการด้วยก็ได้</a:t>
            </a:r>
          </a:p>
          <a:p>
            <a:pPr marL="0" indent="360363">
              <a:lnSpc>
                <a:spcPct val="80000"/>
              </a:lnSpc>
              <a:spcBef>
                <a:spcPts val="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ทั้งนี้ กรรมการคนหนึ่งอาจมีคุณสมบัติมากกว่า ๑ ข้อ ได้</a:t>
            </a:r>
          </a:p>
          <a:p>
            <a:pPr marL="0" indent="360363">
              <a:lnSpc>
                <a:spcPct val="80000"/>
              </a:lnSpc>
              <a:spcBef>
                <a:spcPts val="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ในกรณีที่มหาวิทยาลัยมีสถานที่ดำเนินการ หลายแห่ง ให้พิจารณาแต่งตั้งผู้ทำหน้าที่เป็นกรรมการและเลขานุการจากผู้ได้รับแต่งตั้งให้ทำหน้าที่เป็นหัวหน้าสถานที่ดำเนินการแห่งใดแห่งหนึ่ง</a:t>
            </a:r>
          </a:p>
          <a:p>
            <a:pPr marL="0" indent="0"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th-TH" dirty="0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94438FB1-FBE6-47A1-B2DF-E49181F8F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7C0E-61F5-4909-AFA1-8E63E06941BB}" type="slidenum">
              <a:rPr lang="th-TH" sz="2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7</a:t>
            </a:fld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10772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58789E9-497D-4E27-B0B1-242EFD5C7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5636"/>
            <a:ext cx="10515600" cy="590502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r>
              <a:rPr lang="th-TH" sz="30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 ๕ </a:t>
            </a:r>
            <a:r>
              <a:rPr lang="th-TH" sz="300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กรรมการตามข้อ ๔ (๒) (๓) (๔) (๕) และ (๖) มีวาระการดำรงตำแหน่งคราวละ ๓ ปี และสามารถได้รับการแต่งตั้งอีกได้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นอกจากการพ้นจากตำแหน่งตามวาระตามวรรคหนึ่ง กรรมการตามข้อ ๔ (๒) (๓) (๔) (๕) และ (๖) พ้นจากตำแหน่ง เมื่อ </a:t>
            </a:r>
          </a:p>
          <a:p>
            <a:pPr marL="0" indent="1703388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(๑) ตาย</a:t>
            </a:r>
          </a:p>
          <a:p>
            <a:pPr marL="0" indent="1703388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(๒) ลาออก</a:t>
            </a:r>
          </a:p>
          <a:p>
            <a:pPr marL="0" indent="1620838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(๓) พ้นสถานภาพการเป็นบุคลากรของมหาวิทยาลัย เว้นแต่เป็นกรรมการที่มาจากบุคลากรภายนอกมหาวิทยาลัย</a:t>
            </a:r>
          </a:p>
          <a:p>
            <a:pPr marL="0" indent="1620838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(๔) คณะกรรมการบริหารมหาวิทยาลัยศิลปากร มีมติให้ถอดถอนด้วยคะแนนเสียงเกินกว่ากึ่งหนึ่งของจำนวนกรรมการทั้งหมดเท่าที่มีอยู่เพราะบกพร่องต่อหน้าที่มีความประพฤติเสื่อมเสีย หรือหย่อนความสามารถ</a:t>
            </a:r>
          </a:p>
          <a:p>
            <a:pPr marL="0" indent="1620838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(๕) เป็นผู้ที่ได้รับการวินิจฉัยและตัดสินว่าได้กระทำผิดจรรยาบรรณ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6A57FC42-65D3-45D2-A589-049738B3D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7C0E-61F5-4909-AFA1-8E63E06941BB}" type="slidenum">
              <a:rPr lang="th-TH" sz="20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8</a:t>
            </a:fld>
            <a:endParaRPr lang="th-TH" sz="20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13612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58789E9-497D-4E27-B0B1-242EFD5C7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5745"/>
            <a:ext cx="10515600" cy="572491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th-TH" sz="3200" b="1" dirty="0">
                <a:solidFill>
                  <a:srgbClr val="FFFF00"/>
                </a:solidFill>
                <a:latin typeface="TH SarabunPSK" panose="020B0500040200020003" pitchFamily="34" charset="-34"/>
                <a:ea typeface="+mj-ea"/>
                <a:cs typeface="TH SarabunPSK" panose="020B0500040200020003" pitchFamily="34" charset="-34"/>
              </a:rPr>
              <a:t>ข้อ ๕ </a:t>
            </a:r>
            <a:r>
              <a:rPr lang="th-TH" sz="3200" dirty="0">
                <a:solidFill>
                  <a:srgbClr val="FFFF00"/>
                </a:solidFill>
                <a:latin typeface="TH SarabunPSK" panose="020B0500040200020003" pitchFamily="34" charset="-34"/>
                <a:ea typeface="+mj-ea"/>
                <a:cs typeface="TH SarabunPSK" panose="020B0500040200020003" pitchFamily="34" charset="-34"/>
              </a:rPr>
              <a:t>กรรมการตามข้อ ๔ (๒) (๓) (๔) (๕) และ (๖) (ต่อ)</a:t>
            </a:r>
          </a:p>
          <a:p>
            <a:pPr marL="0" indent="2424113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(๖) ได้รับโทษโดยคำพิพากษาถึงที่สุดให้จำคุก เว้นแต่เป็นโทษสำหรับความผิดที่ได้กระทำโดยประมาทหรือความผิดลหุโทษ</a:t>
            </a:r>
          </a:p>
          <a:p>
            <a:pPr marL="0" indent="2424113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(๗) เป็นบุคคลล้มละลาย หรือบุคคลล้มละลายทุจริต</a:t>
            </a:r>
          </a:p>
          <a:p>
            <a:pPr marL="0" indent="1703388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(๘) เป็นคนไร้ความสามารถหรือคนเสมือนไร้ความสามารถ</a:t>
            </a:r>
          </a:p>
          <a:p>
            <a:pPr marL="0" indent="623888">
              <a:lnSpc>
                <a:spcPct val="100000"/>
              </a:lnSpc>
              <a:spcBef>
                <a:spcPts val="600"/>
              </a:spcBef>
              <a:buNone/>
            </a:pPr>
            <a:r>
              <a:rPr lang="th-TH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ในกรณีที่กรรมการตามข้อ ๔ (๒) (๓) (๔) (๕) และ (๖) พ้นจากตำแหน่งก่อนครบวาระตามวรรคสอง ให้อธิการบดีโดยความเห็นชอบของคณะกรรมการบริหารมหาวิทยาลัยศิลปากรแต่งตั้งกรรมการแทนภายในระยะเวลา ๖๐ วัน นับตั้งแต่วันที่ตำแหน่งกรรมการว่างลง และให้กรรมการที่ได้รับแต่งตั้งแทนอยู่ในตำแหน่งเพียงเท่ากับวาระที่เหลืออยู่ของผู้ซึ่งตนแทน แต่ถ้าวาระการดำรงตำแหน่งที่เหลืออยู่น้อยกว่า ๒ เดือน และคณะกรรมการที่เหลืออยู่มีจำนวนไม่น้อยกว่า ๗ คน รวมทั้งมีองค์ประกอบและคุณสมบัติครบตามที่พระราชบัญญัติสัตว์เพื่องานทางวิทยาศาสตร์ พ.ศ. ๒๕๕๘ กำหนด จะไม่แต่งตั้งผู้ใดแทนก็ได้</a:t>
            </a:r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6A57FC42-65D3-45D2-A589-049738B3D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C17C0E-61F5-4909-AFA1-8E63E06941BB}" type="slidenum">
              <a:rPr kumimoji="0" lang="th-TH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th-TH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67995018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4147</Words>
  <Application>Microsoft Office PowerPoint</Application>
  <PresentationFormat>แบบจอกว้าง</PresentationFormat>
  <Paragraphs>220</Paragraphs>
  <Slides>24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TH SarabunPSK</vt:lpstr>
      <vt:lpstr>ธีมของ Office</vt:lpstr>
      <vt:lpstr> ระเบียบมหาวิทยาลัยศิลปากร ว่าด้วยการกำกับดูแลการเลี้ยงและใช้สัตว์เพื่องานทางวิทยาศาสตร์ พ.ศ. ๒๕๖๒ </vt:lpstr>
      <vt:lpstr>ระเบียบมหาวิทยาลัยศิลปากร  ว่าด้วยการกำกับดูแลการเลี้ยงและใช้สัตว์เพื่องานทางวิทยาศาสตร์ พ.ศ. ๒๕๖๒ (๑๙ ข้อ)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ข้อ ๔ ให้อธิการบดีโดยความเห็นชอบของคณะกรรมการบริหารมหาวิทยาลัยศิลปากร  แต่งตั้งคณะกรรมการกำกับดูแลการเลี้ยงและใช้สัตว์เพื่องานทางวิทยาศาสตร์ มหาวิทยาลัยศิลปากร มีชื่อภาษาอังกฤษว่า “ Institution Animal Care and Use Committee (IACUC), Silpakorn University” จำนวนไม่น้อยกว่า ๗ คน ประกอบด้วยผู้ที่มีคุณสมบัติตามที่พระราชบัญญัติสัตว์เพื่องานทางวิทยาศาสตร์ พ.ศ. ๒๕๕๘ กำหนด ดังนี้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ข้อ ๑๓ บทบาทหน้าที่ของประธานกรรมการ กรรมการ และฝ่ายเลขานุการของคณะกรรมการ มีดังนี้</vt:lpstr>
      <vt:lpstr>ข้อ ๑๓ บทบาทหน้าที่ของประธานกรรมการ กรรมการ และฝ่ายเลขานุการของคณะกรรมการ (ต่อ)</vt:lpstr>
      <vt:lpstr>ข้อ ๑๓ บทบาทหน้าที่ของประธานกรรมการ กรรมการ และฝ่ายเลขานุการของคณะกรรมการ มีดังนี้</vt:lpstr>
      <vt:lpstr>ข้อ ๑๓ บทบาทหน้าที่ของประธานกรรมการ กรรมการ และฝ่ายเลขานุการของคณะกรรมการ (ต่อ)</vt:lpstr>
      <vt:lpstr>ข้อ ๑๓ บทบาทหน้าที่ของประธานกรรมการ กรรมการ และฝ่ายเลขานุการของคณะกรรมการ มีดังนี้</vt:lpstr>
      <vt:lpstr>ข้อ ๑๓ บทบาทหน้าที่ของประธานกรรมการ กรรมการ และฝ่ายเลขานุการของคณะกรรมการ มีดังนี้</vt:lpstr>
      <vt:lpstr>ข้อ ๑๓ บทบาทหน้าที่ของประธานกรรมการ กรรมการ และฝ่ายเลขานุการของคณะกรรมการ มีดังนี้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ระเบียบมหาวิทยาลัยศิลปากร ว่าด้วยการกากับดูแลการเลี้ยงและใช้สัตว์เพื่องานทางวิทยาศาสตร์ พ.ศ.2562</dc:title>
  <dc:creator>User</dc:creator>
  <cp:lastModifiedBy>User</cp:lastModifiedBy>
  <cp:revision>241</cp:revision>
  <dcterms:created xsi:type="dcterms:W3CDTF">2019-08-03T03:36:24Z</dcterms:created>
  <dcterms:modified xsi:type="dcterms:W3CDTF">2019-08-03T16:13:34Z</dcterms:modified>
</cp:coreProperties>
</file>